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76" r:id="rId2"/>
    <p:sldId id="988" r:id="rId3"/>
    <p:sldId id="1191" r:id="rId4"/>
    <p:sldId id="1194" r:id="rId5"/>
    <p:sldId id="1196" r:id="rId6"/>
    <p:sldId id="1195" r:id="rId7"/>
    <p:sldId id="1202" r:id="rId8"/>
    <p:sldId id="1004" r:id="rId9"/>
    <p:sldId id="1198" r:id="rId10"/>
    <p:sldId id="1197" r:id="rId11"/>
    <p:sldId id="1199" r:id="rId12"/>
    <p:sldId id="1213" r:id="rId13"/>
    <p:sldId id="1200" r:id="rId14"/>
    <p:sldId id="1201" r:id="rId15"/>
    <p:sldId id="1203" r:id="rId16"/>
    <p:sldId id="1204" r:id="rId17"/>
    <p:sldId id="1205" r:id="rId18"/>
    <p:sldId id="1206" r:id="rId19"/>
    <p:sldId id="1207" r:id="rId20"/>
    <p:sldId id="1208" r:id="rId21"/>
    <p:sldId id="1209" r:id="rId22"/>
    <p:sldId id="1210" r:id="rId23"/>
    <p:sldId id="1212" r:id="rId24"/>
    <p:sldId id="1016" r:id="rId25"/>
  </p:sldIdLst>
  <p:sldSz cx="12801600" cy="7200900"/>
  <p:notesSz cx="6735763" cy="9866313"/>
  <p:custDataLst>
    <p:tags r:id="rId28"/>
  </p:custDataLst>
  <p:defaultTextStyle>
    <a:defPPr>
      <a:defRPr lang="en-US"/>
    </a:defPPr>
    <a:lvl1pPr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885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770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715655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287539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859424" algn="l" defTabSz="114377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3431310" algn="l" defTabSz="114377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4003194" algn="l" defTabSz="114377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4575080" algn="l" defTabSz="114377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40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C6D"/>
    <a:srgbClr val="E7AB53"/>
    <a:srgbClr val="FFE181"/>
    <a:srgbClr val="FF2980"/>
    <a:srgbClr val="FFC1DA"/>
    <a:srgbClr val="FF9900"/>
    <a:srgbClr val="606060"/>
    <a:srgbClr val="7D7D7D"/>
    <a:srgbClr val="CC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43" autoAdjust="0"/>
    <p:restoredTop sz="78082" autoAdjust="0"/>
  </p:normalViewPr>
  <p:slideViewPr>
    <p:cSldViewPr snapToGrid="0">
      <p:cViewPr varScale="1">
        <p:scale>
          <a:sx n="69" d="100"/>
          <a:sy n="69" d="100"/>
        </p:scale>
        <p:origin x="822" y="66"/>
      </p:cViewPr>
      <p:guideLst>
        <p:guide orient="horz" pos="2268"/>
        <p:guide pos="40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2860" y="60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905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7713"/>
            <a:ext cx="6550025" cy="36845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407" y="4685831"/>
            <a:ext cx="4938950" cy="4440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51" tIns="46447" rIns="94551" bIns="464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575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微软雅黑 Light" pitchFamily="34" charset="-122"/>
        <a:ea typeface="+mn-ea"/>
        <a:cs typeface="+mn-cs"/>
      </a:defRPr>
    </a:lvl1pPr>
    <a:lvl2pPr marL="571885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微软雅黑 Light" pitchFamily="34" charset="-122"/>
        <a:ea typeface="+mn-ea"/>
        <a:cs typeface="+mn-cs"/>
      </a:defRPr>
    </a:lvl2pPr>
    <a:lvl3pPr marL="114377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微软雅黑 Light" pitchFamily="34" charset="-122"/>
        <a:ea typeface="+mn-ea"/>
        <a:cs typeface="+mn-cs"/>
      </a:defRPr>
    </a:lvl3pPr>
    <a:lvl4pPr marL="1715655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微软雅黑 Light" pitchFamily="34" charset="-122"/>
        <a:ea typeface="+mn-ea"/>
        <a:cs typeface="+mn-cs"/>
      </a:defRPr>
    </a:lvl4pPr>
    <a:lvl5pPr marL="2287539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微软雅黑 Light" pitchFamily="34" charset="-122"/>
        <a:ea typeface="+mn-ea"/>
        <a:cs typeface="+mn-cs"/>
      </a:defRPr>
    </a:lvl5pPr>
    <a:lvl6pPr marL="2859424" algn="l" defTabSz="11437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31310" algn="l" defTabSz="11437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3194" algn="l" defTabSz="11437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5080" algn="l" defTabSz="11437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70046" cy="780098"/>
          </a:xfrm>
        </p:spPr>
        <p:txBody>
          <a:bodyPr anchor="ctr"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微软雅黑 Light" pitchFamily="34" charset="-122"/>
                <a:ea typeface="微软雅黑 Light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30" y="1258493"/>
            <a:ext cx="11321916" cy="508134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微软雅黑 Light" pitchFamily="34" charset="-122"/>
                <a:ea typeface="微软雅黑 Light" pitchFamily="34" charset="-122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微软雅黑 Light" pitchFamily="34" charset="-122"/>
                <a:ea typeface="微软雅黑 Light" pitchFamily="34" charset="-122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微软雅黑 Light" pitchFamily="34" charset="-122"/>
                <a:ea typeface="微软雅黑 Light" pitchFamily="34" charset="-122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微软雅黑 Light" pitchFamily="34" charset="-122"/>
                <a:ea typeface="微软雅黑 Light" pitchFamily="34" charset="-122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微软雅黑 Light" pitchFamily="34" charset="-122"/>
                <a:ea typeface="微软雅黑 Light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09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400" b="0">
                <a:solidFill>
                  <a:schemeClr val="accent5">
                    <a:lumMod val="25000"/>
                  </a:schemeClr>
                </a:solidFill>
                <a:latin typeface="微软雅黑 Light" pitchFamily="34" charset="-122"/>
                <a:ea typeface="微软雅黑 Light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717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3355" y="1258493"/>
            <a:ext cx="12023724" cy="523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185" tIns="55601" rIns="113185" bIns="55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0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801600" cy="78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185" tIns="55601" rIns="113185" bIns="556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31" name="Text Box 102"/>
          <p:cNvSpPr txBox="1">
            <a:spLocks noChangeArrowheads="1"/>
          </p:cNvSpPr>
          <p:nvPr/>
        </p:nvSpPr>
        <p:spPr bwMode="auto">
          <a:xfrm>
            <a:off x="1" y="6962290"/>
            <a:ext cx="4511676" cy="23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376" tIns="57188" rIns="114376" bIns="57188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000" dirty="0">
                <a:latin typeface="微软雅黑 Light" pitchFamily="34" charset="-122"/>
                <a:ea typeface="微软雅黑 Light" pitchFamily="34" charset="-122"/>
              </a:rPr>
              <a:t>Copyright © 2018 </a:t>
            </a:r>
            <a:r>
              <a:rPr lang="en-US" altLang="zh-CN" sz="1000" dirty="0" err="1">
                <a:latin typeface="微软雅黑 Light" pitchFamily="34" charset="-122"/>
                <a:ea typeface="微软雅黑 Light" pitchFamily="34" charset="-122"/>
              </a:rPr>
              <a:t>PowerLong</a:t>
            </a:r>
            <a:r>
              <a:rPr lang="en-US" altLang="zh-CN" sz="1000" dirty="0">
                <a:latin typeface="微软雅黑 Light" pitchFamily="34" charset="-122"/>
                <a:ea typeface="微软雅黑 Light" pitchFamily="34" charset="-122"/>
              </a:rPr>
              <a:t> </a:t>
            </a:r>
            <a:r>
              <a:rPr lang="en-US" altLang="zh-CN" sz="1000" baseline="0" dirty="0">
                <a:latin typeface="微软雅黑 Light" pitchFamily="34" charset="-122"/>
                <a:ea typeface="微软雅黑 Light" pitchFamily="34" charset="-122"/>
              </a:rPr>
              <a:t>Group</a:t>
            </a:r>
            <a:r>
              <a:rPr lang="en-US" altLang="zh-CN" sz="1000" dirty="0">
                <a:latin typeface="微软雅黑 Light" pitchFamily="34" charset="-122"/>
                <a:ea typeface="微软雅黑 Light" pitchFamily="34" charset="-122"/>
              </a:rPr>
              <a:t> All Rights Reserved.</a:t>
            </a:r>
          </a:p>
        </p:txBody>
      </p:sp>
      <p:sp>
        <p:nvSpPr>
          <p:cNvPr id="1032" name="AcnSubjectTitle_ID_1158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15611" y="1491860"/>
            <a:ext cx="9779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altLang="zh-CN" sz="2100" b="1" dirty="0">
                <a:latin typeface="微软雅黑 Light" pitchFamily="34" charset="-122"/>
                <a:ea typeface="微软雅黑 Light" pitchFamily="34" charset="-122"/>
              </a:rPr>
              <a:t>Subject Title</a:t>
            </a:r>
          </a:p>
        </p:txBody>
      </p:sp>
      <p:pic>
        <p:nvPicPr>
          <p:cNvPr id="1026" name="Picture 2" descr="https://timgsa.baidu.com/timg?image&amp;quality=80&amp;size=b9999_10000&amp;sec=1491293231784&amp;di=35638c0fe982815034054207fa112109&amp;imgtype=0&amp;src=http%3A%2F%2Fimg.brandcn.com%2FEditor%2FImages%2F201406%2F2014062509540918693344271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22968" r="21419" b="26124"/>
          <a:stretch/>
        </p:blipFill>
        <p:spPr bwMode="auto">
          <a:xfrm>
            <a:off x="11556001" y="64801"/>
            <a:ext cx="1173600" cy="4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12344456" y="6830460"/>
            <a:ext cx="457145" cy="3704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71885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77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715655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287539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859424" algn="l" defTabSz="114377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431310" algn="l" defTabSz="114377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003194" algn="l" defTabSz="114377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575080" algn="l" defTabSz="114377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482E47A7-0AE8-45A1-87F8-740468CFE37E}" type="slidenum">
              <a:rPr lang="en-GB" smtClean="0">
                <a:latin typeface="微软雅黑 Light" pitchFamily="34" charset="-122"/>
              </a:rPr>
              <a:pPr/>
              <a:t>‹#›</a:t>
            </a:fld>
            <a:endParaRPr lang="en-GB" dirty="0">
              <a:latin typeface="微软雅黑 Light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71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>
              <a:lumMod val="50000"/>
            </a:schemeClr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571885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114377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715655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2287539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24385" indent="-22438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accent1">
              <a:lumMod val="50000"/>
            </a:schemeClr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1028598" indent="-35742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accent1">
              <a:lumMod val="50000"/>
            </a:schemeClr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2pPr>
      <a:lvl3pPr marL="1538927" indent="-28594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accent1">
              <a:lumMod val="50000"/>
            </a:schemeClr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3pPr>
      <a:lvl4pPr marL="2049254" indent="-28594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100">
          <a:solidFill>
            <a:schemeClr val="accent1">
              <a:lumMod val="50000"/>
            </a:schemeClr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4pPr>
      <a:lvl5pPr marL="2573482" indent="-28594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accent1">
              <a:lumMod val="50000"/>
            </a:schemeClr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5pPr>
      <a:lvl6pPr marL="3145367" indent="-28594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3717253" indent="-28594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4289137" indent="-28594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4861022" indent="-28594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885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770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15655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87539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9424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31310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03194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75080" algn="l" defTabSz="1143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919369"/>
            <a:ext cx="12801600" cy="780098"/>
          </a:xfrm>
        </p:spPr>
        <p:txBody>
          <a:bodyPr/>
          <a:lstStyle/>
          <a:p>
            <a:r>
              <a:rPr lang="zh-CN" altLang="en-US" sz="4400" dirty="0">
                <a:solidFill>
                  <a:sysClr val="windowText" lastClr="000000"/>
                </a:solidFill>
              </a:rPr>
              <a:t>营销推广费系统使用</a:t>
            </a:r>
            <a:r>
              <a:rPr lang="en-US" altLang="zh-CN" sz="440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4400" dirty="0">
                <a:solidFill>
                  <a:sysClr val="windowText" lastClr="000000"/>
                </a:solidFill>
              </a:rPr>
              <a:t>操作手册</a:t>
            </a:r>
            <a:br>
              <a:rPr lang="en-US" altLang="zh-CN" sz="4000" dirty="0">
                <a:solidFill>
                  <a:sysClr val="windowText" lastClr="000000"/>
                </a:solidFill>
              </a:rPr>
            </a:br>
            <a:endParaRPr lang="en-US" sz="2800" dirty="0">
              <a:solidFill>
                <a:sysClr val="windowText" lastClr="00000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>
            <a:off x="0" y="3942826"/>
            <a:ext cx="10763075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矩形 17"/>
          <p:cNvSpPr/>
          <p:nvPr/>
        </p:nvSpPr>
        <p:spPr>
          <a:xfrm>
            <a:off x="120701" y="3526522"/>
            <a:ext cx="2765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ysClr val="windowText" lastClr="000000"/>
                </a:solidFill>
                <a:latin typeface="微软雅黑 Light" pitchFamily="34" charset="-122"/>
                <a:ea typeface="微软雅黑 Light" pitchFamily="34" charset="-122"/>
              </a:rPr>
              <a:t>2018.12 </a:t>
            </a:r>
            <a:r>
              <a:rPr lang="zh-CN" altLang="en-US" sz="2000" dirty="0">
                <a:solidFill>
                  <a:sysClr val="windowText" lastClr="000000"/>
                </a:solidFill>
                <a:latin typeface="微软雅黑 Light" pitchFamily="34" charset="-122"/>
                <a:ea typeface="微软雅黑 Light" pitchFamily="34" charset="-122"/>
              </a:rPr>
              <a:t>总裁办信息部</a:t>
            </a:r>
            <a:endParaRPr lang="en-US" sz="2000" dirty="0"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127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② 营销负责流程说明：付款申请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855342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成本负责流程说明 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marR="0" lvl="0" indent="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营销费用支付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BEC243DB-0530-4C29-8F8F-0E8EBD19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7" y="3600450"/>
            <a:ext cx="6688294" cy="31527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0820C7-E097-4FB6-8D23-AB5B6D926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88" y="1675099"/>
            <a:ext cx="8086725" cy="4347460"/>
          </a:xfrm>
          <a:prstGeom prst="rect">
            <a:avLst/>
          </a:prstGeom>
        </p:spPr>
      </p:pic>
      <p:sp>
        <p:nvSpPr>
          <p:cNvPr id="15" name="矩形标注 5">
            <a:extLst>
              <a:ext uri="{FF2B5EF4-FFF2-40B4-BE49-F238E27FC236}">
                <a16:creationId xmlns:a16="http://schemas.microsoft.com/office/drawing/2014/main" id="{082812C3-2E29-4745-A7D4-591FF5E359AD}"/>
              </a:ext>
            </a:extLst>
          </p:cNvPr>
          <p:cNvSpPr/>
          <p:nvPr/>
        </p:nvSpPr>
        <p:spPr bwMode="auto">
          <a:xfrm>
            <a:off x="289387" y="1584409"/>
            <a:ext cx="3434887" cy="613694"/>
          </a:xfrm>
          <a:prstGeom prst="wedgeRectCallout">
            <a:avLst>
              <a:gd name="adj1" fmla="val -34825"/>
              <a:gd name="adj2" fmla="val 357080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发起营销费用支付，勾选类型栏会出现不同类型表单</a:t>
            </a:r>
            <a:endParaRPr lang="en-US" altLang="zh-CN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16" name="矩形标注 5">
            <a:extLst>
              <a:ext uri="{FF2B5EF4-FFF2-40B4-BE49-F238E27FC236}">
                <a16:creationId xmlns:a16="http://schemas.microsoft.com/office/drawing/2014/main" id="{526E6B5A-DDF6-4432-8648-DBE235E5924C}"/>
              </a:ext>
            </a:extLst>
          </p:cNvPr>
          <p:cNvSpPr/>
          <p:nvPr/>
        </p:nvSpPr>
        <p:spPr bwMode="auto">
          <a:xfrm>
            <a:off x="1666875" y="2705449"/>
            <a:ext cx="2408006" cy="1167692"/>
          </a:xfrm>
          <a:prstGeom prst="wedgeRectCallout">
            <a:avLst>
              <a:gd name="adj1" fmla="val 73767"/>
              <a:gd name="adj2" fmla="val -31556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有合同的营销推广费事项，勾选最后一笔，将释放剩余未付款金额的预算，归还至本单立项发起时的季度</a:t>
            </a:r>
          </a:p>
        </p:txBody>
      </p:sp>
    </p:spTree>
    <p:extLst>
      <p:ext uri="{BB962C8B-B14F-4D97-AF65-F5344CB8AC3E}">
        <p14:creationId xmlns:p14="http://schemas.microsoft.com/office/powerpoint/2010/main" val="893238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② 营销负责流程说明：查询项目预算使用情况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226874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成本负责流程说明 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季度预算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FC0B30E3-2A2F-477B-ACDD-669D5749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57" y="1548000"/>
            <a:ext cx="10492293" cy="28096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F7D8B9-2E6E-4B1B-9AD9-51F74C68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089" y="3066504"/>
            <a:ext cx="6090112" cy="3867695"/>
          </a:xfrm>
          <a:prstGeom prst="rect">
            <a:avLst/>
          </a:prstGeom>
        </p:spPr>
      </p:pic>
      <p:sp>
        <p:nvSpPr>
          <p:cNvPr id="7" name="矩形标注 5">
            <a:extLst>
              <a:ext uri="{FF2B5EF4-FFF2-40B4-BE49-F238E27FC236}">
                <a16:creationId xmlns:a16="http://schemas.microsoft.com/office/drawing/2014/main" id="{94C453FB-821A-4F22-8FFF-9BB715960301}"/>
              </a:ext>
            </a:extLst>
          </p:cNvPr>
          <p:cNvSpPr/>
          <p:nvPr/>
        </p:nvSpPr>
        <p:spPr bwMode="auto">
          <a:xfrm>
            <a:off x="533399" y="4726454"/>
            <a:ext cx="4029076" cy="1167692"/>
          </a:xfrm>
          <a:prstGeom prst="wedgeRectCallout">
            <a:avLst>
              <a:gd name="adj1" fmla="val -38708"/>
              <a:gd name="adj2" fmla="val 12723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搜索相应项目、年份、季度，选择费用类型后，即可查询本项目预算使用情况</a:t>
            </a:r>
            <a:endParaRPr lang="en-US" altLang="zh-CN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展开列表中某一行，点击“查看关联网批”，可以展开关联网批内容详情，查看各项发生数及相关网批</a:t>
            </a:r>
          </a:p>
        </p:txBody>
      </p:sp>
    </p:spTree>
    <p:extLst>
      <p:ext uri="{BB962C8B-B14F-4D97-AF65-F5344CB8AC3E}">
        <p14:creationId xmlns:p14="http://schemas.microsoft.com/office/powerpoint/2010/main" val="2053965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成本负责流程说明：营销季度预算维护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919918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季度预算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FC0B30E3-2A2F-477B-ACDD-669D57498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57" y="1548000"/>
            <a:ext cx="10492293" cy="28096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F7D8B9-2E6E-4B1B-9AD9-51F74C68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089" y="3066504"/>
            <a:ext cx="6090112" cy="3867695"/>
          </a:xfrm>
          <a:prstGeom prst="rect">
            <a:avLst/>
          </a:prstGeom>
        </p:spPr>
      </p:pic>
      <p:sp>
        <p:nvSpPr>
          <p:cNvPr id="7" name="矩形标注 5">
            <a:extLst>
              <a:ext uri="{FF2B5EF4-FFF2-40B4-BE49-F238E27FC236}">
                <a16:creationId xmlns:a16="http://schemas.microsoft.com/office/drawing/2014/main" id="{94C453FB-821A-4F22-8FFF-9BB715960301}"/>
              </a:ext>
            </a:extLst>
          </p:cNvPr>
          <p:cNvSpPr/>
          <p:nvPr/>
        </p:nvSpPr>
        <p:spPr bwMode="auto">
          <a:xfrm>
            <a:off x="533399" y="4726454"/>
            <a:ext cx="4029076" cy="613694"/>
          </a:xfrm>
          <a:prstGeom prst="wedgeRectCallout">
            <a:avLst>
              <a:gd name="adj1" fmla="val -38708"/>
              <a:gd name="adj2" fmla="val 12723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事业部成本根据营销管理中心签批的营销季度预算，在该模块“新增”后，进行“审核”。</a:t>
            </a:r>
            <a:endParaRPr lang="en-US" altLang="zh-CN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257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成本负责流程说明：招采平台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187209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招采计划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7FAF4902-5A1E-41E6-8693-6291866A3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581150"/>
            <a:ext cx="8677275" cy="5105400"/>
          </a:xfrm>
          <a:prstGeom prst="rect">
            <a:avLst/>
          </a:prstGeom>
        </p:spPr>
      </p:pic>
      <p:sp>
        <p:nvSpPr>
          <p:cNvPr id="5" name="矩形标注 5">
            <a:extLst>
              <a:ext uri="{FF2B5EF4-FFF2-40B4-BE49-F238E27FC236}">
                <a16:creationId xmlns:a16="http://schemas.microsoft.com/office/drawing/2014/main" id="{5F7BFDE9-F7F9-435D-B6B5-0911856E6D83}"/>
              </a:ext>
            </a:extLst>
          </p:cNvPr>
          <p:cNvSpPr/>
          <p:nvPr/>
        </p:nvSpPr>
        <p:spPr bwMode="auto">
          <a:xfrm>
            <a:off x="7709617" y="3000381"/>
            <a:ext cx="4622165" cy="700576"/>
          </a:xfrm>
          <a:prstGeom prst="wedgeRectCallout">
            <a:avLst>
              <a:gd name="adj1" fmla="val -49244"/>
              <a:gd name="adj2" fmla="val 40253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营销完成单项营销方案审批后，会自动在营销板块生成一条招采计划</a:t>
            </a:r>
          </a:p>
        </p:txBody>
      </p:sp>
    </p:spTree>
    <p:extLst>
      <p:ext uri="{BB962C8B-B14F-4D97-AF65-F5344CB8AC3E}">
        <p14:creationId xmlns:p14="http://schemas.microsoft.com/office/powerpoint/2010/main" val="3523879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成本负责流程说明：招标文件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915985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招标文件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6E37C7E1-ABE2-47B6-8A6A-0D19CAF9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690813"/>
            <a:ext cx="11658600" cy="3287656"/>
          </a:xfrm>
          <a:prstGeom prst="rect">
            <a:avLst/>
          </a:prstGeom>
        </p:spPr>
      </p:pic>
      <p:sp>
        <p:nvSpPr>
          <p:cNvPr id="6" name="矩形标注 5">
            <a:extLst>
              <a:ext uri="{FF2B5EF4-FFF2-40B4-BE49-F238E27FC236}">
                <a16:creationId xmlns:a16="http://schemas.microsoft.com/office/drawing/2014/main" id="{664A2CCD-82E8-4AEA-82A7-921736B7172A}"/>
              </a:ext>
            </a:extLst>
          </p:cNvPr>
          <p:cNvSpPr/>
          <p:nvPr/>
        </p:nvSpPr>
        <p:spPr bwMode="auto">
          <a:xfrm>
            <a:off x="7452442" y="1895481"/>
            <a:ext cx="4622165" cy="1023742"/>
          </a:xfrm>
          <a:prstGeom prst="wedgeRectCallout">
            <a:avLst>
              <a:gd name="adj1" fmla="val -50735"/>
              <a:gd name="adj2" fmla="val 91019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如果大于</a:t>
            </a: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万的招标，需要走招标文件</a:t>
            </a: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招采平台对应的编号</a:t>
            </a: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824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成本负责流程说明：邀标单位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794294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邀标单位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8C4B36BF-76CC-4FEF-9CA2-0C1F080A5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9" y="1455124"/>
            <a:ext cx="7307768" cy="3698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5384AE-1AA5-4DDC-8C63-2169FC6A1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80" y="3086945"/>
            <a:ext cx="7593547" cy="3880020"/>
          </a:xfrm>
          <a:prstGeom prst="rect">
            <a:avLst/>
          </a:prstGeom>
        </p:spPr>
      </p:pic>
      <p:sp>
        <p:nvSpPr>
          <p:cNvPr id="5" name="矩形标注 5">
            <a:extLst>
              <a:ext uri="{FF2B5EF4-FFF2-40B4-BE49-F238E27FC236}">
                <a16:creationId xmlns:a16="http://schemas.microsoft.com/office/drawing/2014/main" id="{1B663DC9-5D4F-4427-AFC9-65D4827BEC49}"/>
              </a:ext>
            </a:extLst>
          </p:cNvPr>
          <p:cNvSpPr/>
          <p:nvPr/>
        </p:nvSpPr>
        <p:spPr bwMode="auto">
          <a:xfrm>
            <a:off x="2553760" y="5492464"/>
            <a:ext cx="1758233" cy="1023742"/>
          </a:xfrm>
          <a:prstGeom prst="wedgeRectCallout">
            <a:avLst>
              <a:gd name="adj1" fmla="val 137118"/>
              <a:gd name="adj2" fmla="val -70150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万以上，关联已完成审批的招标文件网批查询号</a:t>
            </a: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10" name="矩形标注 5">
            <a:extLst>
              <a:ext uri="{FF2B5EF4-FFF2-40B4-BE49-F238E27FC236}">
                <a16:creationId xmlns:a16="http://schemas.microsoft.com/office/drawing/2014/main" id="{5254D1CB-F0F8-4928-BEF0-D7F687E7D97C}"/>
              </a:ext>
            </a:extLst>
          </p:cNvPr>
          <p:cNvSpPr/>
          <p:nvPr/>
        </p:nvSpPr>
        <p:spPr bwMode="auto">
          <a:xfrm>
            <a:off x="215045" y="5095831"/>
            <a:ext cx="1758233" cy="1346907"/>
          </a:xfrm>
          <a:prstGeom prst="wedgeRectCallout">
            <a:avLst>
              <a:gd name="adj1" fmla="val 57663"/>
              <a:gd name="adj2" fmla="val -162592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5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万以下（含），关联立项完成后生成的招采计划编号</a:t>
            </a: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365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成本负责流程说明：招标平台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114953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招采：招标平台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矩形标注 5">
            <a:extLst>
              <a:ext uri="{FF2B5EF4-FFF2-40B4-BE49-F238E27FC236}">
                <a16:creationId xmlns:a16="http://schemas.microsoft.com/office/drawing/2014/main" id="{5C7CEF2B-38DB-4E75-B58B-D5C1DD15C3F2}"/>
              </a:ext>
            </a:extLst>
          </p:cNvPr>
          <p:cNvSpPr/>
          <p:nvPr/>
        </p:nvSpPr>
        <p:spPr bwMode="auto">
          <a:xfrm>
            <a:off x="10301720" y="1874683"/>
            <a:ext cx="2033715" cy="613694"/>
          </a:xfrm>
          <a:prstGeom prst="wedgeRectCallout">
            <a:avLst>
              <a:gd name="adj1" fmla="val 18803"/>
              <a:gd name="adj2" fmla="val 33125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同工程、材料设备类招标平台操作流程，见下一页</a:t>
            </a:r>
            <a:endParaRPr lang="en-US" altLang="zh-CN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pic>
        <p:nvPicPr>
          <p:cNvPr id="4" name="招标平台操作视频">
            <a:hlinkClick r:id="" action="ppaction://media"/>
            <a:extLst>
              <a:ext uri="{FF2B5EF4-FFF2-40B4-BE49-F238E27FC236}">
                <a16:creationId xmlns:a16="http://schemas.microsoft.com/office/drawing/2014/main" id="{7E874DAB-75EB-4D00-AA43-C6D0631DD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10" y="1455124"/>
            <a:ext cx="9471023" cy="50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7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成本负责流程说明：定标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932876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定标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42FDC8D8-51B2-42C1-9733-4D224C0B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35" y="1455124"/>
            <a:ext cx="9052229" cy="5231506"/>
          </a:xfrm>
          <a:prstGeom prst="rect">
            <a:avLst/>
          </a:prstGeom>
        </p:spPr>
      </p:pic>
      <p:sp>
        <p:nvSpPr>
          <p:cNvPr id="5" name="矩形标注 5">
            <a:extLst>
              <a:ext uri="{FF2B5EF4-FFF2-40B4-BE49-F238E27FC236}">
                <a16:creationId xmlns:a16="http://schemas.microsoft.com/office/drawing/2014/main" id="{4FB79AC9-548B-4C07-8DAB-02F00E98FE5E}"/>
              </a:ext>
            </a:extLst>
          </p:cNvPr>
          <p:cNvSpPr/>
          <p:nvPr/>
        </p:nvSpPr>
        <p:spPr bwMode="auto">
          <a:xfrm>
            <a:off x="9508364" y="1658324"/>
            <a:ext cx="2842402" cy="1078116"/>
          </a:xfrm>
          <a:prstGeom prst="wedgeRectCallout">
            <a:avLst>
              <a:gd name="adj1" fmla="val -169501"/>
              <a:gd name="adj2" fmla="val -48799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如果战略下单，请选择“是”，界面将显示下单的合同文本及战略框架协议合同号。完成审批导入台账后，即可生成合同台账。</a:t>
            </a:r>
            <a:endParaRPr lang="en-US" altLang="zh-CN" sz="11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6" name="矩形标注 5">
            <a:extLst>
              <a:ext uri="{FF2B5EF4-FFF2-40B4-BE49-F238E27FC236}">
                <a16:creationId xmlns:a16="http://schemas.microsoft.com/office/drawing/2014/main" id="{6F3AC6A3-ED56-4C8E-8545-6A5BDFC3F7E6}"/>
              </a:ext>
            </a:extLst>
          </p:cNvPr>
          <p:cNvSpPr/>
          <p:nvPr/>
        </p:nvSpPr>
        <p:spPr bwMode="auto">
          <a:xfrm>
            <a:off x="9508364" y="3267997"/>
            <a:ext cx="2842402" cy="1585947"/>
          </a:xfrm>
          <a:prstGeom prst="wedgeRectCallout">
            <a:avLst>
              <a:gd name="adj1" fmla="val -111706"/>
              <a:gd name="adj2" fmla="val -108777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如果需定标事项为“小蜜蜂”（推广费</a:t>
            </a:r>
            <a:r>
              <a:rPr lang="en-US" altLang="zh-CN" sz="11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-</a:t>
            </a:r>
            <a:r>
              <a:rPr lang="zh-CN" altLang="en-US" sz="11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渠道人员费用），则按流程需填写“标书编号”，即招标平台中的招标计划编号，并将自动带出中标单位及总订报价。否则仅需填写“单项营销方案审批表”编号。</a:t>
            </a:r>
            <a:endParaRPr lang="en-US" altLang="zh-CN" sz="11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7" name="矩形标注 5">
            <a:extLst>
              <a:ext uri="{FF2B5EF4-FFF2-40B4-BE49-F238E27FC236}">
                <a16:creationId xmlns:a16="http://schemas.microsoft.com/office/drawing/2014/main" id="{DC0918D2-2950-4602-BAC3-30A5AC22525E}"/>
              </a:ext>
            </a:extLst>
          </p:cNvPr>
          <p:cNvSpPr/>
          <p:nvPr/>
        </p:nvSpPr>
        <p:spPr bwMode="auto">
          <a:xfrm>
            <a:off x="9508364" y="5411591"/>
            <a:ext cx="2842402" cy="1078116"/>
          </a:xfrm>
          <a:prstGeom prst="wedgeRectCallout">
            <a:avLst>
              <a:gd name="adj1" fmla="val -2396"/>
              <a:gd name="adj2" fmla="val 15851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如果非战略下单，审批完成后，需点击“新建合同”，跳转至合同文本库中新建合同后点击“保存”，即可自动生成合同台账</a:t>
            </a:r>
            <a:endParaRPr lang="en-US" altLang="zh-CN" sz="11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6448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成本负责流程说明：营销战略媒体排期确认单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523049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战略下单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营销战略媒体排期确认单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A85DF8E9-8682-402B-9BBB-1F0437743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30" y="1858496"/>
            <a:ext cx="10086975" cy="4362450"/>
          </a:xfrm>
          <a:prstGeom prst="rect">
            <a:avLst/>
          </a:prstGeom>
        </p:spPr>
      </p:pic>
      <p:sp>
        <p:nvSpPr>
          <p:cNvPr id="5" name="矩形标注 5">
            <a:extLst>
              <a:ext uri="{FF2B5EF4-FFF2-40B4-BE49-F238E27FC236}">
                <a16:creationId xmlns:a16="http://schemas.microsoft.com/office/drawing/2014/main" id="{BE8FF7A7-5344-48FA-9062-B8472235A88D}"/>
              </a:ext>
            </a:extLst>
          </p:cNvPr>
          <p:cNvSpPr/>
          <p:nvPr/>
        </p:nvSpPr>
        <p:spPr bwMode="auto">
          <a:xfrm>
            <a:off x="10368976" y="2495030"/>
            <a:ext cx="2842402" cy="336695"/>
          </a:xfrm>
          <a:prstGeom prst="wedgeRectCallout">
            <a:avLst>
              <a:gd name="adj1" fmla="val -64475"/>
              <a:gd name="adj2" fmla="val 97071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已完成审批的单项营销方案编号</a:t>
            </a:r>
            <a:endParaRPr lang="en-US" altLang="zh-CN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6" name="矩形标注 5">
            <a:extLst>
              <a:ext uri="{FF2B5EF4-FFF2-40B4-BE49-F238E27FC236}">
                <a16:creationId xmlns:a16="http://schemas.microsoft.com/office/drawing/2014/main" id="{283836C9-0DFE-475C-9479-4F7A0632EC79}"/>
              </a:ext>
            </a:extLst>
          </p:cNvPr>
          <p:cNvSpPr/>
          <p:nvPr/>
        </p:nvSpPr>
        <p:spPr bwMode="auto">
          <a:xfrm>
            <a:off x="3071706" y="4440371"/>
            <a:ext cx="2842402" cy="336695"/>
          </a:xfrm>
          <a:prstGeom prst="wedgeRectCallout">
            <a:avLst>
              <a:gd name="adj1" fmla="val -64475"/>
              <a:gd name="adj2" fmla="val 97071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必须不超过立项时申请的预算</a:t>
            </a:r>
            <a:endParaRPr lang="en-US" altLang="zh-CN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8" name="矩形标注 5">
            <a:extLst>
              <a:ext uri="{FF2B5EF4-FFF2-40B4-BE49-F238E27FC236}">
                <a16:creationId xmlns:a16="http://schemas.microsoft.com/office/drawing/2014/main" id="{1B4C7A29-FC67-47A9-B023-4DDAA9269F60}"/>
              </a:ext>
            </a:extLst>
          </p:cNvPr>
          <p:cNvSpPr/>
          <p:nvPr/>
        </p:nvSpPr>
        <p:spPr bwMode="auto">
          <a:xfrm>
            <a:off x="9444568" y="5216884"/>
            <a:ext cx="3357032" cy="336695"/>
          </a:xfrm>
          <a:prstGeom prst="wedgeRectCallout">
            <a:avLst>
              <a:gd name="adj1" fmla="val -22213"/>
              <a:gd name="adj2" fmla="val 15292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完成审批导入台账后，即可生成合同台账</a:t>
            </a:r>
            <a:endParaRPr lang="en-US" altLang="zh-CN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683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成本负责流程说明：合同文本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36888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路径：网批系统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完整系统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合同文本库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BE070F3D-EBB6-44CB-B230-10D664DBC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" y="1595120"/>
            <a:ext cx="9738995" cy="377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标注 5">
            <a:extLst>
              <a:ext uri="{FF2B5EF4-FFF2-40B4-BE49-F238E27FC236}">
                <a16:creationId xmlns:a16="http://schemas.microsoft.com/office/drawing/2014/main" id="{2C8FE909-B2C0-4332-8338-3C23FE391B00}"/>
              </a:ext>
            </a:extLst>
          </p:cNvPr>
          <p:cNvSpPr/>
          <p:nvPr/>
        </p:nvSpPr>
        <p:spPr bwMode="auto">
          <a:xfrm>
            <a:off x="520700" y="5580858"/>
            <a:ext cx="2362200" cy="438942"/>
          </a:xfrm>
          <a:prstGeom prst="wedgeRectCallout">
            <a:avLst>
              <a:gd name="adj1" fmla="val -9355"/>
              <a:gd name="adj2" fmla="val -182342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选择所属的大类及细类</a:t>
            </a:r>
          </a:p>
        </p:txBody>
      </p:sp>
      <p:sp>
        <p:nvSpPr>
          <p:cNvPr id="6" name="矩形标注 5">
            <a:extLst>
              <a:ext uri="{FF2B5EF4-FFF2-40B4-BE49-F238E27FC236}">
                <a16:creationId xmlns:a16="http://schemas.microsoft.com/office/drawing/2014/main" id="{C867BE5B-1E15-4639-9EDE-2B1CC7F015BE}"/>
              </a:ext>
            </a:extLst>
          </p:cNvPr>
          <p:cNvSpPr/>
          <p:nvPr/>
        </p:nvSpPr>
        <p:spPr bwMode="auto">
          <a:xfrm>
            <a:off x="8752378" y="1386205"/>
            <a:ext cx="3759835" cy="464185"/>
          </a:xfrm>
          <a:prstGeom prst="wedgeRectCallout">
            <a:avLst>
              <a:gd name="adj1" fmla="val -32282"/>
              <a:gd name="adj2" fmla="val 87962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选择好类别后点击创建标准或者非标合同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8EE6D9-FD6D-4C01-9E58-EF60410F6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13" y="4634783"/>
            <a:ext cx="9080500" cy="195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标注 5">
            <a:extLst>
              <a:ext uri="{FF2B5EF4-FFF2-40B4-BE49-F238E27FC236}">
                <a16:creationId xmlns:a16="http://schemas.microsoft.com/office/drawing/2014/main" id="{05A8C6F1-8A5D-48C5-9988-8EC4AB7F586B}"/>
              </a:ext>
            </a:extLst>
          </p:cNvPr>
          <p:cNvSpPr/>
          <p:nvPr/>
        </p:nvSpPr>
        <p:spPr bwMode="auto">
          <a:xfrm>
            <a:off x="7899400" y="3187699"/>
            <a:ext cx="4902200" cy="1048603"/>
          </a:xfrm>
          <a:prstGeom prst="wedgeRectCallout">
            <a:avLst>
              <a:gd name="adj1" fmla="val 21858"/>
              <a:gd name="adj2" fmla="val 139817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完善标题栏信息后，点击“保存”即可生成合同台账，展示台账编号及定标网批号</a:t>
            </a: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有相关权限的人员可对文本内容进行补充及条款的修订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47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说明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 bwMode="auto">
          <a:xfrm>
            <a:off x="725078" y="825704"/>
            <a:ext cx="10998836" cy="6290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90000" rIns="90000" bIns="90000" rtlCol="0" anchor="t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此文档主要受众为：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总部、事业部负责营销推广类战略招采成本人员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事业部、项目负责营销推广类非战略招采成本人员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项目营销人员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项目财务会计、出纳</a:t>
            </a:r>
            <a:endParaRPr lang="en-US" sz="2400" dirty="0"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7634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成本负责流程说明：合同评审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816191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合同评审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A9E92CF3-5ACB-452B-AA55-FC5AACC11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8" y="1683723"/>
            <a:ext cx="9221860" cy="4745651"/>
          </a:xfrm>
          <a:prstGeom prst="rect">
            <a:avLst/>
          </a:prstGeom>
        </p:spPr>
      </p:pic>
      <p:sp>
        <p:nvSpPr>
          <p:cNvPr id="5" name="矩形标注 5">
            <a:extLst>
              <a:ext uri="{FF2B5EF4-FFF2-40B4-BE49-F238E27FC236}">
                <a16:creationId xmlns:a16="http://schemas.microsoft.com/office/drawing/2014/main" id="{C7980316-92A4-401B-B250-76E5A7476DF4}"/>
              </a:ext>
            </a:extLst>
          </p:cNvPr>
          <p:cNvSpPr/>
          <p:nvPr/>
        </p:nvSpPr>
        <p:spPr bwMode="auto">
          <a:xfrm>
            <a:off x="9820348" y="1658324"/>
            <a:ext cx="2530418" cy="1526187"/>
          </a:xfrm>
          <a:prstGeom prst="wedgeRectCallout">
            <a:avLst>
              <a:gd name="adj1" fmla="val -291461"/>
              <a:gd name="adj2" fmla="val -33074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从合同文本库编号中选择，审批完成后，该合同文本将会自动变为“可打印”状态</a:t>
            </a:r>
            <a:endParaRPr lang="en-US" altLang="zh-CN" sz="16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127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③ 成本负责流程说明：合同评审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42486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成本系统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合同台账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DF233E41-F6A9-4D38-B5E0-D3EF2BA2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55" y="2029756"/>
            <a:ext cx="9240742" cy="480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标注 3">
            <a:extLst>
              <a:ext uri="{FF2B5EF4-FFF2-40B4-BE49-F238E27FC236}">
                <a16:creationId xmlns:a16="http://schemas.microsoft.com/office/drawing/2014/main" id="{1CB8A179-EA96-445A-AEAC-588E6BCC50E3}"/>
              </a:ext>
            </a:extLst>
          </p:cNvPr>
          <p:cNvSpPr/>
          <p:nvPr/>
        </p:nvSpPr>
        <p:spPr bwMode="auto">
          <a:xfrm>
            <a:off x="4671696" y="1455124"/>
            <a:ext cx="3499847" cy="818176"/>
          </a:xfrm>
          <a:prstGeom prst="wedgeRectCallout">
            <a:avLst>
              <a:gd name="adj1" fmla="val -107978"/>
              <a:gd name="adj2" fmla="val 44688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相关信息补充完整后可以点击提交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有相关权限的人员可以进行审核</a:t>
            </a:r>
          </a:p>
        </p:txBody>
      </p:sp>
      <p:sp>
        <p:nvSpPr>
          <p:cNvPr id="6" name="矩形标注 6">
            <a:extLst>
              <a:ext uri="{FF2B5EF4-FFF2-40B4-BE49-F238E27FC236}">
                <a16:creationId xmlns:a16="http://schemas.microsoft.com/office/drawing/2014/main" id="{8F901B6B-F370-4665-AC5F-630AEA46CE43}"/>
              </a:ext>
            </a:extLst>
          </p:cNvPr>
          <p:cNvSpPr/>
          <p:nvPr/>
        </p:nvSpPr>
        <p:spPr bwMode="auto">
          <a:xfrm>
            <a:off x="8364412" y="4727230"/>
            <a:ext cx="1773150" cy="543093"/>
          </a:xfrm>
          <a:prstGeom prst="wedgeRectCallout">
            <a:avLst>
              <a:gd name="adj1" fmla="val -31182"/>
              <a:gd name="adj2" fmla="val -15812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标红为必填字段</a:t>
            </a:r>
          </a:p>
        </p:txBody>
      </p:sp>
    </p:spTree>
    <p:extLst>
      <p:ext uri="{BB962C8B-B14F-4D97-AF65-F5344CB8AC3E}">
        <p14:creationId xmlns:p14="http://schemas.microsoft.com/office/powerpoint/2010/main" val="2534257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④ 财务负责流程说明：付款</a:t>
            </a:r>
            <a:r>
              <a:rPr lang="en-US" altLang="zh-CN" dirty="0"/>
              <a:t>-EAS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104485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成本负责流程说明 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路径：网批系统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完整系统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我的记录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推送给我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D9D2BDFB-4C46-4780-861F-B74BF2913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832611"/>
            <a:ext cx="9055432" cy="4693263"/>
          </a:xfrm>
          <a:prstGeom prst="rect">
            <a:avLst/>
          </a:prstGeom>
        </p:spPr>
      </p:pic>
      <p:sp>
        <p:nvSpPr>
          <p:cNvPr id="5" name="矩形标注 3">
            <a:extLst>
              <a:ext uri="{FF2B5EF4-FFF2-40B4-BE49-F238E27FC236}">
                <a16:creationId xmlns:a16="http://schemas.microsoft.com/office/drawing/2014/main" id="{CAD33C86-2AE0-4B1B-9132-F13A619DC5E4}"/>
              </a:ext>
            </a:extLst>
          </p:cNvPr>
          <p:cNvSpPr/>
          <p:nvPr/>
        </p:nvSpPr>
        <p:spPr bwMode="auto">
          <a:xfrm>
            <a:off x="9306257" y="2376782"/>
            <a:ext cx="4239177" cy="818176"/>
          </a:xfrm>
          <a:prstGeom prst="wedgeRectCallout">
            <a:avLst>
              <a:gd name="adj1" fmla="val -67297"/>
              <a:gd name="adj2" fmla="val 65976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审批完成后，该网批会自动推送给项目出纳，出现财务信息，出纳信息</a:t>
            </a: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6" name="矩形标注 3">
            <a:extLst>
              <a:ext uri="{FF2B5EF4-FFF2-40B4-BE49-F238E27FC236}">
                <a16:creationId xmlns:a16="http://schemas.microsoft.com/office/drawing/2014/main" id="{42DB25F0-E46F-408B-B05D-903CFF1D4056}"/>
              </a:ext>
            </a:extLst>
          </p:cNvPr>
          <p:cNvSpPr/>
          <p:nvPr/>
        </p:nvSpPr>
        <p:spPr bwMode="auto">
          <a:xfrm>
            <a:off x="7443925" y="5185295"/>
            <a:ext cx="4457789" cy="818176"/>
          </a:xfrm>
          <a:prstGeom prst="wedgeRectCallout">
            <a:avLst>
              <a:gd name="adj1" fmla="val -107978"/>
              <a:gd name="adj2" fmla="val 44688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完善“财务信息”，点击“同步</a:t>
            </a: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EAS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”即可同步信息至</a:t>
            </a: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EAS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时序簿和付款单模块</a:t>
            </a:r>
          </a:p>
        </p:txBody>
      </p:sp>
    </p:spTree>
    <p:extLst>
      <p:ext uri="{BB962C8B-B14F-4D97-AF65-F5344CB8AC3E}">
        <p14:creationId xmlns:p14="http://schemas.microsoft.com/office/powerpoint/2010/main" val="1479750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1965545-0003-428B-AB28-A7825011A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" y="2698406"/>
            <a:ext cx="9951277" cy="33201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④ 财务负责流程说明：付款</a:t>
            </a:r>
            <a:r>
              <a:rPr lang="en-US" altLang="zh-CN" dirty="0"/>
              <a:t>-SAP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成本负责流程说明 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路径：网批系统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完整系统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我的记录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推送给我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标注 3">
            <a:extLst>
              <a:ext uri="{FF2B5EF4-FFF2-40B4-BE49-F238E27FC236}">
                <a16:creationId xmlns:a16="http://schemas.microsoft.com/office/drawing/2014/main" id="{3895C979-0215-4D7E-B708-E074568238BD}"/>
              </a:ext>
            </a:extLst>
          </p:cNvPr>
          <p:cNvSpPr/>
          <p:nvPr/>
        </p:nvSpPr>
        <p:spPr bwMode="auto">
          <a:xfrm>
            <a:off x="8557748" y="2454862"/>
            <a:ext cx="4239177" cy="818176"/>
          </a:xfrm>
          <a:prstGeom prst="wedgeRectCallout">
            <a:avLst>
              <a:gd name="adj1" fmla="val -67297"/>
              <a:gd name="adj2" fmla="val 65976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审批完成后，该网批会自动推送给项目出纳，出现财务信息，出纳信息</a:t>
            </a:r>
            <a:endParaRPr lang="en-US" altLang="zh-CN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FF0000"/>
              </a:solidFill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9" name="矩形标注 3">
            <a:extLst>
              <a:ext uri="{FF2B5EF4-FFF2-40B4-BE49-F238E27FC236}">
                <a16:creationId xmlns:a16="http://schemas.microsoft.com/office/drawing/2014/main" id="{58C1569C-3A0E-41F9-A86E-5F0259D2A0EA}"/>
              </a:ext>
            </a:extLst>
          </p:cNvPr>
          <p:cNvSpPr/>
          <p:nvPr/>
        </p:nvSpPr>
        <p:spPr bwMode="auto">
          <a:xfrm>
            <a:off x="6557491" y="5256017"/>
            <a:ext cx="4457789" cy="1171769"/>
          </a:xfrm>
          <a:prstGeom prst="wedgeRectCallout">
            <a:avLst>
              <a:gd name="adj1" fmla="val -126996"/>
              <a:gd name="adj2" fmla="val -46953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 anchorCtr="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完善“出纳信息”（同其他付款单</a:t>
            </a: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/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报销单），点击“同步</a:t>
            </a: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SAP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”即可同步信息至</a:t>
            </a:r>
            <a:r>
              <a:rPr lang="en-US" altLang="zh-CN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SAP</a:t>
            </a:r>
            <a:r>
              <a:rPr lang="zh-CN" altLang="en-US" sz="1400" dirty="0">
                <a:solidFill>
                  <a:srgbClr val="FF0000"/>
                </a:solidFill>
                <a:latin typeface="微软雅黑 Light" pitchFamily="34" charset="-122"/>
                <a:ea typeface="微软雅黑 Light" pitchFamily="34" charset="-122"/>
              </a:rPr>
              <a:t>，并出</a:t>
            </a:r>
            <a:r>
              <a:rPr lang="zh-CN" altLang="en-US" sz="1400" dirty="0">
                <a:solidFill>
                  <a:srgbClr val="FF0000"/>
                </a:solidFill>
                <a:ea typeface="微软雅黑 Light" pitchFamily="34" charset="-122"/>
              </a:rPr>
              <a:t>现“同步</a:t>
            </a:r>
            <a:r>
              <a:rPr lang="en-US" altLang="zh-CN" sz="1400" dirty="0">
                <a:solidFill>
                  <a:srgbClr val="FF0000"/>
                </a:solidFill>
                <a:ea typeface="微软雅黑 Light" pitchFamily="34" charset="-122"/>
              </a:rPr>
              <a:t>SAP</a:t>
            </a:r>
            <a:r>
              <a:rPr lang="zh-CN" altLang="en-US" sz="1400" dirty="0">
                <a:solidFill>
                  <a:srgbClr val="FF0000"/>
                </a:solidFill>
                <a:ea typeface="微软雅黑 Light" pitchFamily="34" charset="-122"/>
              </a:rPr>
              <a:t>信息”</a:t>
            </a:r>
          </a:p>
        </p:txBody>
      </p:sp>
    </p:spTree>
    <p:extLst>
      <p:ext uri="{BB962C8B-B14F-4D97-AF65-F5344CB8AC3E}">
        <p14:creationId xmlns:p14="http://schemas.microsoft.com/office/powerpoint/2010/main" val="1324265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auto">
          <a:xfrm>
            <a:off x="0" y="2919369"/>
            <a:ext cx="8879840" cy="78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185" tIns="55601" rIns="113185" bIns="5560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accent5">
                    <a:lumMod val="25000"/>
                  </a:schemeClr>
                </a:solidFill>
                <a:latin typeface="微软雅黑 Light" pitchFamily="34" charset="-122"/>
                <a:ea typeface="微软雅黑 Light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5pPr>
            <a:lvl6pPr marL="571885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1143770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715655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2287539"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zh-CN" altLang="en-US" sz="4400">
                <a:solidFill>
                  <a:sysClr val="windowText" lastClr="000000"/>
                </a:solidFill>
              </a:rPr>
              <a:t>谢  谢</a:t>
            </a:r>
            <a:endParaRPr lang="zh-CN" altLang="en-US" sz="4400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直接连接符 16"/>
          <p:cNvCxnSpPr/>
          <p:nvPr/>
        </p:nvCxnSpPr>
        <p:spPr bwMode="auto">
          <a:xfrm>
            <a:off x="0" y="3942826"/>
            <a:ext cx="10763075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0736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营销推广费：一级流程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03FBC2-19D5-4427-8788-6D3E4164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51" y="780098"/>
            <a:ext cx="8235050" cy="59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8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重要事项说明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838947"/>
              </p:ext>
            </p:extLst>
          </p:nvPr>
        </p:nvGraphicFramePr>
        <p:xfrm>
          <a:off x="180537" y="921515"/>
          <a:ext cx="12395286" cy="610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</a:t>
                      </a: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zh-CN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【</a:t>
                      </a:r>
                      <a:r>
                        <a:rPr lang="zh-CN" altLang="en-US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总部营销、事业部成本</a:t>
                      </a:r>
                      <a:r>
                        <a:rPr lang="en-US" altLang="zh-CN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】</a:t>
                      </a:r>
                      <a:r>
                        <a:rPr lang="zh-CN" altLang="en-US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季度预算制定和系统录入</a:t>
                      </a:r>
                      <a:endParaRPr lang="en-US" altLang="zh-CN" sz="1600" b="1" i="0" kern="120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营销管理中心线下签批各项目季度营销推广费、代理费预算</a:t>
                      </a:r>
                      <a:endParaRPr lang="en-US" altLang="zh-CN" sz="1600" b="0" i="0" kern="120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事业部成本针对上述签批文件，在</a:t>
                      </a:r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PD</a:t>
                      </a:r>
                      <a:r>
                        <a:rPr lang="zh-CN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系统“营销季度预算”模块进行录入，审核。</a:t>
                      </a:r>
                      <a:endParaRPr lang="en-US" altLang="zh-CN" sz="1600" b="1" i="0" kern="120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【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项目营销</a:t>
                      </a: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】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立项</a:t>
                      </a: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项目营销需在本项目本季度预算充足情况下发起立项（除“全员营销”无需立项）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如果事项为“全员营销”，可以直接进行付款申请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【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事业部成本、项目成本</a:t>
                      </a: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】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招标采购</a:t>
                      </a: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基于项目营销立项后，事业部或项目成本负责招采流程，流程同工程类招标采购（流程包含招标文件，邀标单位，招标平台，定标，合同评审）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对于小于或等于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万的营销推广费招采事项，由项目成本负责招采；对于大于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万的营销推广费招采事项，由事业部成本负责招采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5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万及以下的营销推广费，如果需要成本招采的场景，不需要招标文件，即立项后，用生成的招采计划编号可以直接走邀标文件审批。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如果事项为“小蜜蜂”，根据自主安排（不签署合同）或外包（签署合同），有简易流程，具体见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《</a:t>
                      </a:r>
                      <a:r>
                        <a:rPr lang="zh-CN" altLang="en-US" sz="1600" dirty="0"/>
                        <a:t>营销推广费：各场景流程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》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页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【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项目营销</a:t>
                      </a: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】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付款申请</a:t>
                      </a: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项目营销负责发起付款申请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由于“全员营销”无需立项，项目营销需在本项目本季度预算充足的情况下发起付款申请（需上传云客等系统证明截图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)</a:t>
                      </a:r>
                    </a:p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【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项目财务</a:t>
                      </a:r>
                      <a:r>
                        <a:rPr lang="en-US" altLang="zh-CN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】</a:t>
                      </a:r>
                      <a:r>
                        <a:rPr lang="zh-CN" altLang="en-US" sz="1600" b="1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付款</a:t>
                      </a: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如果事项为“全员营销”或者“小蜜蜂（不签署合同）”，项目财务将在项目营销付款申请后，收到网批推送，在网批中完善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EAS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、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SAP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需要的信息后，进行同步后付款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其他事项，项目财务将在项目营销付款申请后，在付款单汇总平台中，完善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EAS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、</a:t>
                      </a:r>
                      <a:r>
                        <a:rPr lang="en-US" altLang="zh-CN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SAP</a:t>
                      </a:r>
                      <a:r>
                        <a:rPr lang="zh-CN" altLang="en-US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需要的信息后，进行同步后付款</a:t>
                      </a:r>
                      <a:endParaRPr lang="en-US" altLang="zh-CN" sz="1600" b="0" i="0" kern="1200" baseline="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  <a:p>
                      <a:pPr marL="914785" marR="0" lvl="1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zh-CN" sz="1800" b="0" i="0" kern="120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88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重要事项说明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355496"/>
              </p:ext>
            </p:extLst>
          </p:nvPr>
        </p:nvGraphicFramePr>
        <p:xfrm>
          <a:off x="180537" y="921515"/>
          <a:ext cx="12395286" cy="1685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规则说明</a:t>
                      </a: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营销合同不设验收、变更流程，如需追加合同金额，需要重新发起新流程。</a:t>
                      </a:r>
                    </a:p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除全员营销支付费用以外，其他流程根据立项发起时间占用预算。即立项与定标或支付申请时间不在同一季度时，扣除立项发起月份相应预算。</a:t>
                      </a:r>
                    </a:p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当定标金额小于立项金额的，将释放立项中没有使用的金额，归还立项发起日对应的季度预算。</a:t>
                      </a:r>
                    </a:p>
                    <a:p>
                      <a:pPr marL="342900" marR="0" indent="-34290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1" i="0" kern="1200" dirty="0">
                          <a:solidFill>
                            <a:schemeClr val="dk1"/>
                          </a:solidFill>
                          <a:effectLst/>
                          <a:latin typeface="微软雅黑 Light" pitchFamily="34" charset="-122"/>
                          <a:ea typeface="微软雅黑 Light" pitchFamily="34" charset="-122"/>
                          <a:cs typeface="+mn-cs"/>
                        </a:rPr>
                        <a:t>部分场景（有合同支撑的）可以分多笔付款，最后一笔付款后，将释放立项中没有使用的金额，归还立项发起日对应的季度预算。</a:t>
                      </a:r>
                      <a:endParaRPr lang="en-US" altLang="zh-CN" sz="1800" b="0" i="0" kern="1200" dirty="0">
                        <a:solidFill>
                          <a:schemeClr val="dk1"/>
                        </a:solidFill>
                        <a:effectLst/>
                        <a:latin typeface="微软雅黑 Light" pitchFamily="34" charset="-122"/>
                        <a:ea typeface="微软雅黑 Light" pitchFamily="34" charset="-122"/>
                        <a:cs typeface="+mn-cs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24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营销推广费：各场景流程</a:t>
            </a:r>
          </a:p>
        </p:txBody>
      </p:sp>
      <p:sp>
        <p:nvSpPr>
          <p:cNvPr id="4" name="燕尾形 135">
            <a:extLst>
              <a:ext uri="{FF2B5EF4-FFF2-40B4-BE49-F238E27FC236}">
                <a16:creationId xmlns:a16="http://schemas.microsoft.com/office/drawing/2014/main" id="{F6FEE157-9B97-4D4E-B3E8-762CE39E474E}"/>
              </a:ext>
            </a:extLst>
          </p:cNvPr>
          <p:cNvSpPr/>
          <p:nvPr/>
        </p:nvSpPr>
        <p:spPr>
          <a:xfrm>
            <a:off x="200076" y="4636526"/>
            <a:ext cx="7572323" cy="1812089"/>
          </a:xfrm>
          <a:prstGeom prst="chevron">
            <a:avLst>
              <a:gd name="adj" fmla="val 6781"/>
            </a:avLst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④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方案招采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方案战略</a:t>
            </a:r>
            <a:endParaRPr 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1B7837-640F-4069-9498-8E774FE9CD99}"/>
              </a:ext>
            </a:extLst>
          </p:cNvPr>
          <p:cNvSpPr/>
          <p:nvPr/>
        </p:nvSpPr>
        <p:spPr>
          <a:xfrm>
            <a:off x="492267" y="5030493"/>
            <a:ext cx="360000" cy="360000"/>
          </a:xfrm>
          <a:prstGeom prst="rect">
            <a:avLst/>
          </a:prstGeom>
          <a:solidFill>
            <a:srgbClr val="E7AB53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招采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30A255-6138-45CE-89AB-2E80834C1A3F}"/>
              </a:ext>
            </a:extLst>
          </p:cNvPr>
          <p:cNvSpPr/>
          <p:nvPr/>
        </p:nvSpPr>
        <p:spPr>
          <a:xfrm>
            <a:off x="1846059" y="5033205"/>
            <a:ext cx="587843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招标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文件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（仅</a:t>
            </a:r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万以上）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CA26B9-CC71-4067-839B-BC27DB125D6B}"/>
              </a:ext>
            </a:extLst>
          </p:cNvPr>
          <p:cNvSpPr/>
          <p:nvPr/>
        </p:nvSpPr>
        <p:spPr>
          <a:xfrm>
            <a:off x="2472558" y="5446878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邀标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单位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（网批）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13BAD52-BDD3-4E43-91C7-B6FA82AAACC3}"/>
              </a:ext>
            </a:extLst>
          </p:cNvPr>
          <p:cNvSpPr/>
          <p:nvPr/>
        </p:nvSpPr>
        <p:spPr>
          <a:xfrm>
            <a:off x="2898680" y="5442412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招标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980966-BB3C-4340-9C12-7970A98D2377}"/>
              </a:ext>
            </a:extLst>
          </p:cNvPr>
          <p:cNvSpPr/>
          <p:nvPr/>
        </p:nvSpPr>
        <p:spPr>
          <a:xfrm>
            <a:off x="3321266" y="5442412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供应商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应标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F67160-3B22-4FA8-9A28-9E9668A0F920}"/>
              </a:ext>
            </a:extLst>
          </p:cNvPr>
          <p:cNvSpPr/>
          <p:nvPr/>
        </p:nvSpPr>
        <p:spPr>
          <a:xfrm>
            <a:off x="3737159" y="5445975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投标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保证金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000DBD-689C-4E50-BFCF-CAA1B9E2A395}"/>
              </a:ext>
            </a:extLst>
          </p:cNvPr>
          <p:cNvSpPr/>
          <p:nvPr/>
        </p:nvSpPr>
        <p:spPr>
          <a:xfrm>
            <a:off x="4154983" y="5451219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供应商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投标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D2DD31-7CD1-4E2E-89DD-93283B70113F}"/>
              </a:ext>
            </a:extLst>
          </p:cNvPr>
          <p:cNvSpPr/>
          <p:nvPr/>
        </p:nvSpPr>
        <p:spPr>
          <a:xfrm>
            <a:off x="4154983" y="5857561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开标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评标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0DE43D4-0602-45FA-A282-AA6892312F49}"/>
              </a:ext>
            </a:extLst>
          </p:cNvPr>
          <p:cNvSpPr/>
          <p:nvPr/>
        </p:nvSpPr>
        <p:spPr>
          <a:xfrm>
            <a:off x="4567471" y="5856461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定标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（网批）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0A9D045-374F-41C1-AE8F-061101EE58B2}"/>
              </a:ext>
            </a:extLst>
          </p:cNvPr>
          <p:cNvSpPr/>
          <p:nvPr/>
        </p:nvSpPr>
        <p:spPr>
          <a:xfrm>
            <a:off x="4986968" y="5852619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合同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文本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2858A0D-E651-4562-9467-AD778DC84449}"/>
              </a:ext>
            </a:extLst>
          </p:cNvPr>
          <p:cNvSpPr/>
          <p:nvPr/>
        </p:nvSpPr>
        <p:spPr>
          <a:xfrm>
            <a:off x="5393048" y="5852534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合同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台账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992508D-0992-43D3-9111-576F09C0F944}"/>
              </a:ext>
            </a:extLst>
          </p:cNvPr>
          <p:cNvSpPr/>
          <p:nvPr/>
        </p:nvSpPr>
        <p:spPr>
          <a:xfrm>
            <a:off x="5815634" y="5852534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合同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评审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（网批）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38ECDC7-0DEB-4D2F-B39D-DC188EB50697}"/>
              </a:ext>
            </a:extLst>
          </p:cNvPr>
          <p:cNvSpPr/>
          <p:nvPr/>
        </p:nvSpPr>
        <p:spPr>
          <a:xfrm>
            <a:off x="1340922" y="5030493"/>
            <a:ext cx="451453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单项营销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方案</a:t>
            </a:r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网批</a:t>
            </a:r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)</a:t>
            </a:r>
          </a:p>
        </p:txBody>
      </p:sp>
      <p:sp>
        <p:nvSpPr>
          <p:cNvPr id="20" name="燕尾形 172">
            <a:extLst>
              <a:ext uri="{FF2B5EF4-FFF2-40B4-BE49-F238E27FC236}">
                <a16:creationId xmlns:a16="http://schemas.microsoft.com/office/drawing/2014/main" id="{505AEBD7-3B41-4262-A7A0-435FD2073BA2}"/>
              </a:ext>
            </a:extLst>
          </p:cNvPr>
          <p:cNvSpPr/>
          <p:nvPr/>
        </p:nvSpPr>
        <p:spPr>
          <a:xfrm>
            <a:off x="200076" y="893281"/>
            <a:ext cx="7189279" cy="966622"/>
          </a:xfrm>
          <a:prstGeom prst="chevron">
            <a:avLst>
              <a:gd name="adj" fmla="val 15937"/>
            </a:avLst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① 付款</a:t>
            </a:r>
            <a:endParaRPr 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燕尾形 173">
            <a:extLst>
              <a:ext uri="{FF2B5EF4-FFF2-40B4-BE49-F238E27FC236}">
                <a16:creationId xmlns:a16="http://schemas.microsoft.com/office/drawing/2014/main" id="{E0992EDE-B346-46F0-AEF2-8F60446D212A}"/>
              </a:ext>
            </a:extLst>
          </p:cNvPr>
          <p:cNvSpPr/>
          <p:nvPr/>
        </p:nvSpPr>
        <p:spPr>
          <a:xfrm>
            <a:off x="204559" y="3289632"/>
            <a:ext cx="7184797" cy="1087274"/>
          </a:xfrm>
          <a:prstGeom prst="chevron">
            <a:avLst>
              <a:gd name="adj" fmla="val 19310"/>
            </a:avLst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③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方案定标</a:t>
            </a:r>
            <a:endParaRPr 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2D29F04-E960-4923-A8EB-3DBFB784CBD3}"/>
              </a:ext>
            </a:extLst>
          </p:cNvPr>
          <p:cNvSpPr/>
          <p:nvPr/>
        </p:nvSpPr>
        <p:spPr>
          <a:xfrm>
            <a:off x="521092" y="3574852"/>
            <a:ext cx="360000" cy="511723"/>
          </a:xfrm>
          <a:prstGeom prst="rect">
            <a:avLst/>
          </a:prstGeom>
          <a:solidFill>
            <a:srgbClr val="E7AB53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定标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22BBFBE-223C-456C-B09A-9186C47AAFBF}"/>
              </a:ext>
            </a:extLst>
          </p:cNvPr>
          <p:cNvSpPr/>
          <p:nvPr/>
        </p:nvSpPr>
        <p:spPr>
          <a:xfrm>
            <a:off x="1367028" y="3665615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单项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营销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92B2AAB-0DCB-41B7-9AAA-941344A2134C}"/>
              </a:ext>
            </a:extLst>
          </p:cNvPr>
          <p:cNvSpPr/>
          <p:nvPr/>
        </p:nvSpPr>
        <p:spPr>
          <a:xfrm>
            <a:off x="2197110" y="3665615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合同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A2DA167-E936-4455-915D-FF627615E94F}"/>
              </a:ext>
            </a:extLst>
          </p:cNvPr>
          <p:cNvSpPr/>
          <p:nvPr/>
        </p:nvSpPr>
        <p:spPr>
          <a:xfrm>
            <a:off x="2619696" y="3665615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合同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台账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B113CBE-1ADF-4C88-B688-F056529F9A73}"/>
              </a:ext>
            </a:extLst>
          </p:cNvPr>
          <p:cNvSpPr/>
          <p:nvPr/>
        </p:nvSpPr>
        <p:spPr>
          <a:xfrm>
            <a:off x="3042282" y="3665615"/>
            <a:ext cx="360000" cy="36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付款单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841D662-CCCA-42DC-9B10-A15409845ADE}"/>
              </a:ext>
            </a:extLst>
          </p:cNvPr>
          <p:cNvSpPr/>
          <p:nvPr/>
        </p:nvSpPr>
        <p:spPr>
          <a:xfrm>
            <a:off x="6232173" y="5850671"/>
            <a:ext cx="360000" cy="36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付款单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3C1B780-5182-4B80-92CB-D2EDD7C16068}"/>
              </a:ext>
            </a:extLst>
          </p:cNvPr>
          <p:cNvSpPr/>
          <p:nvPr/>
        </p:nvSpPr>
        <p:spPr>
          <a:xfrm>
            <a:off x="492517" y="1242284"/>
            <a:ext cx="360000" cy="360000"/>
          </a:xfrm>
          <a:prstGeom prst="rect">
            <a:avLst/>
          </a:prstGeom>
          <a:solidFill>
            <a:srgbClr val="E7AB53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付款</a:t>
            </a:r>
            <a:endParaRPr 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724A9E7-B3D0-402E-A1B2-0A575A90C5DA}"/>
              </a:ext>
            </a:extLst>
          </p:cNvPr>
          <p:cNvSpPr/>
          <p:nvPr/>
        </p:nvSpPr>
        <p:spPr>
          <a:xfrm>
            <a:off x="1329986" y="1242284"/>
            <a:ext cx="360000" cy="36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付款单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E45AD38-80F3-4729-90F2-93E0436057C1}"/>
              </a:ext>
            </a:extLst>
          </p:cNvPr>
          <p:cNvSpPr/>
          <p:nvPr/>
        </p:nvSpPr>
        <p:spPr>
          <a:xfrm>
            <a:off x="2480811" y="5031701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供方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入库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A37C485-F88F-4408-AE3E-2CABEDE68442}"/>
              </a:ext>
            </a:extLst>
          </p:cNvPr>
          <p:cNvSpPr/>
          <p:nvPr/>
        </p:nvSpPr>
        <p:spPr>
          <a:xfrm>
            <a:off x="918837" y="5030493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季度累计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发起总控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+</a:t>
            </a: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月控支付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699E96A-3F71-4169-8E79-233B6BEEB9AC}"/>
              </a:ext>
            </a:extLst>
          </p:cNvPr>
          <p:cNvSpPr/>
          <p:nvPr/>
        </p:nvSpPr>
        <p:spPr>
          <a:xfrm>
            <a:off x="943678" y="3664396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季度累计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发起总控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+</a:t>
            </a: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月控支付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92B90FF-EE59-48D8-A9E2-D52A4DCCDABF}"/>
              </a:ext>
            </a:extLst>
          </p:cNvPr>
          <p:cNvSpPr/>
          <p:nvPr/>
        </p:nvSpPr>
        <p:spPr>
          <a:xfrm>
            <a:off x="907487" y="1242284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季度累计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发起总控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+</a:t>
            </a: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月控支付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98D791D6-4875-4C8A-8038-C0D9EE4FA072}"/>
              </a:ext>
            </a:extLst>
          </p:cNvPr>
          <p:cNvSpPr/>
          <p:nvPr/>
        </p:nvSpPr>
        <p:spPr>
          <a:xfrm rot="5400000">
            <a:off x="2282548" y="5180482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A1F8BA5B-8644-46E1-8C8C-6F643717874C}"/>
              </a:ext>
            </a:extLst>
          </p:cNvPr>
          <p:cNvSpPr/>
          <p:nvPr/>
        </p:nvSpPr>
        <p:spPr>
          <a:xfrm rot="5400000">
            <a:off x="3106183" y="5588689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8A7900FC-439A-43AF-A3EA-4FAA786EE5F5}"/>
              </a:ext>
            </a:extLst>
          </p:cNvPr>
          <p:cNvSpPr/>
          <p:nvPr/>
        </p:nvSpPr>
        <p:spPr>
          <a:xfrm rot="5400000">
            <a:off x="3528272" y="5588689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FA2ABD8B-3B04-4492-B58F-37D454C896A8}"/>
              </a:ext>
            </a:extLst>
          </p:cNvPr>
          <p:cNvSpPr/>
          <p:nvPr/>
        </p:nvSpPr>
        <p:spPr>
          <a:xfrm rot="5400000">
            <a:off x="3946283" y="5592252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DC74AEC3-E26B-42C1-8D87-0424C9FEFF53}"/>
              </a:ext>
            </a:extLst>
          </p:cNvPr>
          <p:cNvSpPr/>
          <p:nvPr/>
        </p:nvSpPr>
        <p:spPr>
          <a:xfrm rot="5400000">
            <a:off x="4365260" y="5998594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AD9B2362-DEB0-47C7-997F-BBBA52B15E75}"/>
              </a:ext>
            </a:extLst>
          </p:cNvPr>
          <p:cNvSpPr/>
          <p:nvPr/>
        </p:nvSpPr>
        <p:spPr>
          <a:xfrm rot="5400000">
            <a:off x="5197266" y="6005364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6471BB43-349A-4CE7-825D-432F91DE55C3}"/>
              </a:ext>
            </a:extLst>
          </p:cNvPr>
          <p:cNvSpPr/>
          <p:nvPr/>
        </p:nvSpPr>
        <p:spPr>
          <a:xfrm rot="5400000">
            <a:off x="5602849" y="6005279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BB3A6724-BF9C-4701-922A-1FDB3DFD0916}"/>
              </a:ext>
            </a:extLst>
          </p:cNvPr>
          <p:cNvSpPr/>
          <p:nvPr/>
        </p:nvSpPr>
        <p:spPr>
          <a:xfrm rot="5400000">
            <a:off x="6024938" y="6005279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BE4A46E9-BB11-4090-A43F-47FC251DF8A7}"/>
              </a:ext>
            </a:extLst>
          </p:cNvPr>
          <p:cNvSpPr/>
          <p:nvPr/>
        </p:nvSpPr>
        <p:spPr>
          <a:xfrm rot="5400000">
            <a:off x="1153976" y="3814098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39A4930F-959A-4612-BB88-9CE682CEAEC7}"/>
              </a:ext>
            </a:extLst>
          </p:cNvPr>
          <p:cNvSpPr/>
          <p:nvPr/>
        </p:nvSpPr>
        <p:spPr>
          <a:xfrm rot="5400000">
            <a:off x="1576065" y="3814098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D048D5A6-730A-42E9-B879-BFD7673B1AA8}"/>
              </a:ext>
            </a:extLst>
          </p:cNvPr>
          <p:cNvSpPr/>
          <p:nvPr/>
        </p:nvSpPr>
        <p:spPr>
          <a:xfrm rot="5400000">
            <a:off x="2406459" y="3814098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9D5F9BFE-9B49-43A3-88BA-24F30EB90C28}"/>
              </a:ext>
            </a:extLst>
          </p:cNvPr>
          <p:cNvSpPr/>
          <p:nvPr/>
        </p:nvSpPr>
        <p:spPr>
          <a:xfrm rot="5400000">
            <a:off x="2828548" y="3814098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79F5F139-CE5E-4E36-9276-36CFDCF2B220}"/>
              </a:ext>
            </a:extLst>
          </p:cNvPr>
          <p:cNvSpPr/>
          <p:nvPr/>
        </p:nvSpPr>
        <p:spPr>
          <a:xfrm rot="5400000">
            <a:off x="1118082" y="1385788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55AC7440-80A3-415E-8B37-5FD652533C13}"/>
              </a:ext>
            </a:extLst>
          </p:cNvPr>
          <p:cNvSpPr/>
          <p:nvPr/>
        </p:nvSpPr>
        <p:spPr>
          <a:xfrm rot="5400000">
            <a:off x="1129135" y="5172031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B20DB5D7-1FC7-4E82-8426-AACFD891CBE7}"/>
              </a:ext>
            </a:extLst>
          </p:cNvPr>
          <p:cNvSpPr/>
          <p:nvPr/>
        </p:nvSpPr>
        <p:spPr>
          <a:xfrm rot="5400000">
            <a:off x="1644091" y="5182323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等腰三角形 52">
            <a:extLst>
              <a:ext uri="{FF2B5EF4-FFF2-40B4-BE49-F238E27FC236}">
                <a16:creationId xmlns:a16="http://schemas.microsoft.com/office/drawing/2014/main" id="{526D8ED4-D480-4399-8D34-F3D3D8A5ADF4}"/>
              </a:ext>
            </a:extLst>
          </p:cNvPr>
          <p:cNvSpPr/>
          <p:nvPr/>
        </p:nvSpPr>
        <p:spPr>
          <a:xfrm rot="5400000">
            <a:off x="2675561" y="5596293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80E4AF06-9E29-474F-BB50-C97693C5EDBC}"/>
              </a:ext>
            </a:extLst>
          </p:cNvPr>
          <p:cNvSpPr/>
          <p:nvPr/>
        </p:nvSpPr>
        <p:spPr>
          <a:xfrm rot="5400000">
            <a:off x="4774996" y="6000458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C8DA5DB9-CD31-40AC-98AA-04BF7B1CCCF7}"/>
              </a:ext>
            </a:extLst>
          </p:cNvPr>
          <p:cNvSpPr/>
          <p:nvPr/>
        </p:nvSpPr>
        <p:spPr>
          <a:xfrm>
            <a:off x="1779670" y="3667116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定标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（网批）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等腰三角形 55">
            <a:extLst>
              <a:ext uri="{FF2B5EF4-FFF2-40B4-BE49-F238E27FC236}">
                <a16:creationId xmlns:a16="http://schemas.microsoft.com/office/drawing/2014/main" id="{7490C3CC-430F-45C9-AFF2-1C2B18514C29}"/>
              </a:ext>
            </a:extLst>
          </p:cNvPr>
          <p:cNvSpPr/>
          <p:nvPr/>
        </p:nvSpPr>
        <p:spPr>
          <a:xfrm rot="5400000">
            <a:off x="1989968" y="3819861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燕尾形 210">
            <a:extLst>
              <a:ext uri="{FF2B5EF4-FFF2-40B4-BE49-F238E27FC236}">
                <a16:creationId xmlns:a16="http://schemas.microsoft.com/office/drawing/2014/main" id="{B99FFF5E-9F78-4B0F-BC4F-76C486D41051}"/>
              </a:ext>
            </a:extLst>
          </p:cNvPr>
          <p:cNvSpPr/>
          <p:nvPr/>
        </p:nvSpPr>
        <p:spPr>
          <a:xfrm>
            <a:off x="179641" y="2015915"/>
            <a:ext cx="7210919" cy="966622"/>
          </a:xfrm>
          <a:prstGeom prst="chevron">
            <a:avLst>
              <a:gd name="adj" fmla="val 15937"/>
            </a:avLst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② 方案付款</a:t>
            </a:r>
            <a:endParaRPr 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A68D0798-DF8A-4A8C-B8B7-92839E42623A}"/>
              </a:ext>
            </a:extLst>
          </p:cNvPr>
          <p:cNvSpPr/>
          <p:nvPr/>
        </p:nvSpPr>
        <p:spPr>
          <a:xfrm>
            <a:off x="472082" y="2364918"/>
            <a:ext cx="360000" cy="360000"/>
          </a:xfrm>
          <a:prstGeom prst="rect">
            <a:avLst/>
          </a:prstGeom>
          <a:solidFill>
            <a:srgbClr val="E7AB53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付款</a:t>
            </a:r>
            <a:endParaRPr 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3427F7-3185-468C-A56D-6B1DEFA99170}"/>
              </a:ext>
            </a:extLst>
          </p:cNvPr>
          <p:cNvSpPr/>
          <p:nvPr/>
        </p:nvSpPr>
        <p:spPr>
          <a:xfrm>
            <a:off x="1719991" y="2352218"/>
            <a:ext cx="360000" cy="36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付款单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033F18A-ED7E-4CAA-B0CD-9C53FBCF834F}"/>
              </a:ext>
            </a:extLst>
          </p:cNvPr>
          <p:cNvSpPr/>
          <p:nvPr/>
        </p:nvSpPr>
        <p:spPr>
          <a:xfrm>
            <a:off x="887052" y="2364918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季度累计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发起总控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+</a:t>
            </a: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月控支付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等腰三角形 60">
            <a:extLst>
              <a:ext uri="{FF2B5EF4-FFF2-40B4-BE49-F238E27FC236}">
                <a16:creationId xmlns:a16="http://schemas.microsoft.com/office/drawing/2014/main" id="{50D0C634-1166-43A4-B505-ACC199E9FFE3}"/>
              </a:ext>
            </a:extLst>
          </p:cNvPr>
          <p:cNvSpPr/>
          <p:nvPr/>
        </p:nvSpPr>
        <p:spPr>
          <a:xfrm rot="5400000">
            <a:off x="1097647" y="2508422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2DAE5867-2B26-45F8-9189-F81EFD0502D7}"/>
              </a:ext>
            </a:extLst>
          </p:cNvPr>
          <p:cNvSpPr/>
          <p:nvPr/>
        </p:nvSpPr>
        <p:spPr>
          <a:xfrm>
            <a:off x="1302509" y="2350187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单项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营销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等腰三角形 62">
            <a:extLst>
              <a:ext uri="{FF2B5EF4-FFF2-40B4-BE49-F238E27FC236}">
                <a16:creationId xmlns:a16="http://schemas.microsoft.com/office/drawing/2014/main" id="{6A8C2267-79B1-4B76-A910-8FAA43DEB985}"/>
              </a:ext>
            </a:extLst>
          </p:cNvPr>
          <p:cNvSpPr/>
          <p:nvPr/>
        </p:nvSpPr>
        <p:spPr>
          <a:xfrm rot="5400000">
            <a:off x="1512626" y="2496355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C4A290A7-74DD-4600-84C5-BFA22E456240}"/>
              </a:ext>
            </a:extLst>
          </p:cNvPr>
          <p:cNvSpPr/>
          <p:nvPr/>
        </p:nvSpPr>
        <p:spPr>
          <a:xfrm>
            <a:off x="7645513" y="1001175"/>
            <a:ext cx="1344487" cy="7508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推广费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全员营销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lvl="1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全员营销带客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lvl="1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老带新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lvl="1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D62C7C1B-3CF7-43A5-A1B1-78D12B392C4B}"/>
              </a:ext>
            </a:extLst>
          </p:cNvPr>
          <p:cNvSpPr/>
          <p:nvPr/>
        </p:nvSpPr>
        <p:spPr>
          <a:xfrm>
            <a:off x="7608703" y="3323093"/>
            <a:ext cx="1822167" cy="10524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中介代理费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渠道、人员费用（外包）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派单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裸投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CALL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客户数据购买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26A96CC-A782-4449-B80F-149C0D47BEED}"/>
              </a:ext>
            </a:extLst>
          </p:cNvPr>
          <p:cNvSpPr/>
          <p:nvPr/>
        </p:nvSpPr>
        <p:spPr>
          <a:xfrm>
            <a:off x="7665632" y="4650216"/>
            <a:ext cx="1324368" cy="168186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户外广告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楼宇广告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指示牌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道旗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保质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电视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电台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短信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直邮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B63E463-49C0-4915-AECB-AEFA48824CE8}"/>
              </a:ext>
            </a:extLst>
          </p:cNvPr>
          <p:cNvSpPr/>
          <p:nvPr/>
        </p:nvSpPr>
        <p:spPr>
          <a:xfrm>
            <a:off x="8851159" y="4636291"/>
            <a:ext cx="1324368" cy="1695789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现场包装费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基地大牌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楼挂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发光字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商业街情景包装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围墙画面更换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55600" indent="-174625">
              <a:buFont typeface="Arial" pitchFamily="34" charset="0"/>
              <a:buChar char="•"/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开盘活动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暖场活动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巡展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房展会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大型活动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55600" indent="-174625">
              <a:buFont typeface="Arial" pitchFamily="34" charset="0"/>
              <a:buChar char="•"/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9EE7D591-9A1D-40AC-B549-859D71F38987}"/>
              </a:ext>
            </a:extLst>
          </p:cNvPr>
          <p:cNvSpPr/>
          <p:nvPr/>
        </p:nvSpPr>
        <p:spPr>
          <a:xfrm>
            <a:off x="10140548" y="4650090"/>
            <a:ext cx="1324368" cy="1695789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销售物料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沙盘模型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精神堡垒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印刷品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礼品</a:t>
            </a:r>
          </a:p>
          <a:p>
            <a:pPr marL="409575" indent="-228600">
              <a:buFont typeface="+mj-lt"/>
              <a:buAutoNum type="arabicPeriod"/>
            </a:pPr>
            <a:r>
              <a:rPr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Etable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展板</a:t>
            </a: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策划费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广告策划公司服务费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8329AB69-1B04-4C84-8791-90CB235AB3E0}"/>
              </a:ext>
            </a:extLst>
          </p:cNvPr>
          <p:cNvSpPr/>
          <p:nvPr/>
        </p:nvSpPr>
        <p:spPr>
          <a:xfrm>
            <a:off x="7600074" y="2147848"/>
            <a:ext cx="2117667" cy="858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渠道、人员费用（自主安排）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派单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裸投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CALL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9575" indent="-228600">
              <a:buFont typeface="+mj-lt"/>
              <a:buAutoNum type="arabicPeriod"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等腰三角形 69">
            <a:extLst>
              <a:ext uri="{FF2B5EF4-FFF2-40B4-BE49-F238E27FC236}">
                <a16:creationId xmlns:a16="http://schemas.microsoft.com/office/drawing/2014/main" id="{EADCDFEE-8589-4717-BFAF-F965387BDE2E}"/>
              </a:ext>
            </a:extLst>
          </p:cNvPr>
          <p:cNvSpPr/>
          <p:nvPr/>
        </p:nvSpPr>
        <p:spPr>
          <a:xfrm rot="10800000">
            <a:off x="2479882" y="5391188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等腰三角形 70">
            <a:extLst>
              <a:ext uri="{FF2B5EF4-FFF2-40B4-BE49-F238E27FC236}">
                <a16:creationId xmlns:a16="http://schemas.microsoft.com/office/drawing/2014/main" id="{1B61DE83-D28F-4660-A5CA-12A4BC5A52CB}"/>
              </a:ext>
            </a:extLst>
          </p:cNvPr>
          <p:cNvSpPr/>
          <p:nvPr/>
        </p:nvSpPr>
        <p:spPr>
          <a:xfrm rot="10800000">
            <a:off x="4162376" y="5809230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20CFF8E-1CBC-4893-B577-55BB6BC04C4F}"/>
              </a:ext>
            </a:extLst>
          </p:cNvPr>
          <p:cNvSpPr/>
          <p:nvPr/>
        </p:nvSpPr>
        <p:spPr>
          <a:xfrm>
            <a:off x="492267" y="6005798"/>
            <a:ext cx="360000" cy="360000"/>
          </a:xfrm>
          <a:prstGeom prst="rect">
            <a:avLst/>
          </a:prstGeom>
          <a:solidFill>
            <a:srgbClr val="E7AB53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000" b="1" dirty="0">
                <a:latin typeface="微软雅黑" pitchFamily="34" charset="-122"/>
                <a:ea typeface="微软雅黑" pitchFamily="34" charset="-122"/>
              </a:rPr>
              <a:t>战略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D4EF45B7-BFF0-449F-A653-90FD7F61A35F}"/>
              </a:ext>
            </a:extLst>
          </p:cNvPr>
          <p:cNvSpPr/>
          <p:nvPr/>
        </p:nvSpPr>
        <p:spPr>
          <a:xfrm>
            <a:off x="1331277" y="6005428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单项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营销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方案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04D61C3-0DCA-40B6-A3F7-74BA4AE89A3C}"/>
              </a:ext>
            </a:extLst>
          </p:cNvPr>
          <p:cNvSpPr/>
          <p:nvPr/>
        </p:nvSpPr>
        <p:spPr>
          <a:xfrm>
            <a:off x="918716" y="6005428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季度累计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发起总控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700" b="1" dirty="0">
                <a:latin typeface="微软雅黑" pitchFamily="34" charset="-122"/>
                <a:ea typeface="微软雅黑" pitchFamily="34" charset="-122"/>
              </a:rPr>
              <a:t>+</a:t>
            </a: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月控支付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等腰三角形 74">
            <a:extLst>
              <a:ext uri="{FF2B5EF4-FFF2-40B4-BE49-F238E27FC236}">
                <a16:creationId xmlns:a16="http://schemas.microsoft.com/office/drawing/2014/main" id="{71B05A55-2A2B-4B39-98A8-F8DC500EE03D}"/>
              </a:ext>
            </a:extLst>
          </p:cNvPr>
          <p:cNvSpPr/>
          <p:nvPr/>
        </p:nvSpPr>
        <p:spPr>
          <a:xfrm rot="5400000">
            <a:off x="1124372" y="6153106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9D93E937-E9EB-4785-9DB6-60506482FB66}"/>
              </a:ext>
            </a:extLst>
          </p:cNvPr>
          <p:cNvSpPr/>
          <p:nvPr/>
        </p:nvSpPr>
        <p:spPr>
          <a:xfrm>
            <a:off x="2167563" y="6003970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战略下单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（网批）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5E4AD012-467C-4C9C-9EEA-6F86EC2671B2}"/>
              </a:ext>
            </a:extLst>
          </p:cNvPr>
          <p:cNvSpPr/>
          <p:nvPr/>
        </p:nvSpPr>
        <p:spPr>
          <a:xfrm>
            <a:off x="1751951" y="6003929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合同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FE5F5F7-5D8F-44D8-8F22-3DAA52C45FAE}"/>
              </a:ext>
            </a:extLst>
          </p:cNvPr>
          <p:cNvSpPr/>
          <p:nvPr/>
        </p:nvSpPr>
        <p:spPr>
          <a:xfrm>
            <a:off x="2578464" y="5997855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合同</a:t>
            </a:r>
            <a:endParaRPr lang="en-US" altLang="zh-CN" sz="700" b="1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台账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2C8617D-54DB-47DD-93F8-B2D8A61FC474}"/>
              </a:ext>
            </a:extLst>
          </p:cNvPr>
          <p:cNvSpPr/>
          <p:nvPr/>
        </p:nvSpPr>
        <p:spPr>
          <a:xfrm>
            <a:off x="2989416" y="5986748"/>
            <a:ext cx="360000" cy="36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700" b="1" dirty="0">
                <a:latin typeface="微软雅黑" pitchFamily="34" charset="-122"/>
                <a:ea typeface="微软雅黑" pitchFamily="34" charset="-122"/>
              </a:rPr>
              <a:t>付款单</a:t>
            </a:r>
            <a:endParaRPr lang="en-US" sz="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等腰三角形 80">
            <a:extLst>
              <a:ext uri="{FF2B5EF4-FFF2-40B4-BE49-F238E27FC236}">
                <a16:creationId xmlns:a16="http://schemas.microsoft.com/office/drawing/2014/main" id="{7BB05350-5685-4D35-BE5E-5C49BC1B3EEF}"/>
              </a:ext>
            </a:extLst>
          </p:cNvPr>
          <p:cNvSpPr/>
          <p:nvPr/>
        </p:nvSpPr>
        <p:spPr>
          <a:xfrm rot="5400000">
            <a:off x="1542658" y="6167494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等腰三角形 81">
            <a:extLst>
              <a:ext uri="{FF2B5EF4-FFF2-40B4-BE49-F238E27FC236}">
                <a16:creationId xmlns:a16="http://schemas.microsoft.com/office/drawing/2014/main" id="{BF633914-D1BF-452E-9243-95CCCA5DA350}"/>
              </a:ext>
            </a:extLst>
          </p:cNvPr>
          <p:cNvSpPr/>
          <p:nvPr/>
        </p:nvSpPr>
        <p:spPr>
          <a:xfrm rot="5400000">
            <a:off x="1959443" y="6154959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等腰三角形 82">
            <a:extLst>
              <a:ext uri="{FF2B5EF4-FFF2-40B4-BE49-F238E27FC236}">
                <a16:creationId xmlns:a16="http://schemas.microsoft.com/office/drawing/2014/main" id="{582F9BB4-016B-4FDA-AE42-53DBDD824626}"/>
              </a:ext>
            </a:extLst>
          </p:cNvPr>
          <p:cNvSpPr/>
          <p:nvPr/>
        </p:nvSpPr>
        <p:spPr>
          <a:xfrm rot="5400000">
            <a:off x="2369895" y="6160357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等腰三角形 83">
            <a:extLst>
              <a:ext uri="{FF2B5EF4-FFF2-40B4-BE49-F238E27FC236}">
                <a16:creationId xmlns:a16="http://schemas.microsoft.com/office/drawing/2014/main" id="{6D4E4F97-2E9B-4CC6-8D97-56441EE03330}"/>
              </a:ext>
            </a:extLst>
          </p:cNvPr>
          <p:cNvSpPr/>
          <p:nvPr/>
        </p:nvSpPr>
        <p:spPr>
          <a:xfrm rot="5400000">
            <a:off x="2786855" y="6150296"/>
            <a:ext cx="355820" cy="56417"/>
          </a:xfrm>
          <a:prstGeom prst="triangle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67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流程及功能说明</a:t>
            </a:r>
            <a:endParaRPr 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66AC1CA-C97F-4B3A-8DE6-95F93C725907}"/>
              </a:ext>
            </a:extLst>
          </p:cNvPr>
          <p:cNvSpPr/>
          <p:nvPr/>
        </p:nvSpPr>
        <p:spPr bwMode="auto">
          <a:xfrm>
            <a:off x="725078" y="825703"/>
            <a:ext cx="10998836" cy="54607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90000" rIns="90000" bIns="90000"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营销推广（代理）费管理整体流程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029085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进入页面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029085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营销负责流程说明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029085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成本负责流程说明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  <a:p>
            <a:pPr marL="1029085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latin typeface="微软雅黑 Light" pitchFamily="34" charset="-122"/>
                <a:ea typeface="微软雅黑 Light" pitchFamily="34" charset="-122"/>
              </a:rPr>
              <a:t>财务负责流程说明</a:t>
            </a:r>
            <a:endParaRPr lang="en-US" altLang="zh-CN" sz="2400" dirty="0"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12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① 进入界面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455757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营销负责流程说明 → 成本负责流程说明 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26254107-F1FC-4C18-BFFA-38A359E57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02" y="1696424"/>
            <a:ext cx="6409295" cy="5222698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 bwMode="auto">
          <a:xfrm>
            <a:off x="9924659" y="3606437"/>
            <a:ext cx="2497801" cy="431369"/>
          </a:xfrm>
          <a:prstGeom prst="wedgeRectCallout">
            <a:avLst>
              <a:gd name="adj1" fmla="val -21751"/>
              <a:gd name="adj2" fmla="val 257987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微软雅黑 Light" pitchFamily="34" charset="-122"/>
                <a:ea typeface="微软雅黑 Light" pitchFamily="34" charset="-122"/>
              </a:rPr>
              <a:t>点击即可进入相应网批</a:t>
            </a:r>
            <a:r>
              <a:rPr lang="en-US" altLang="zh-CN" dirty="0">
                <a:latin typeface="微软雅黑 Light" pitchFamily="34" charset="-122"/>
                <a:ea typeface="微软雅黑 Light" pitchFamily="34" charset="-122"/>
              </a:rPr>
              <a:t>/</a:t>
            </a:r>
            <a:r>
              <a:rPr lang="zh-CN" altLang="en-US" dirty="0">
                <a:latin typeface="微软雅黑 Light" pitchFamily="34" charset="-122"/>
                <a:ea typeface="微软雅黑 Light" pitchFamily="34" charset="-122"/>
              </a:rPr>
              <a:t>平台</a:t>
            </a:r>
            <a:endParaRPr lang="en-US" dirty="0">
              <a:latin typeface="微软雅黑 Light" pitchFamily="34" charset="-122"/>
              <a:ea typeface="微软雅黑 Light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DF563C-6397-48B9-A720-54D01772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40" y="2460446"/>
            <a:ext cx="838200" cy="35337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91DBE-029A-42E0-A2F1-89432CD7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040" y="2845808"/>
            <a:ext cx="1933575" cy="1952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25A53F-2A2C-43FD-BA6E-0FFBF84F1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326" y="3916938"/>
            <a:ext cx="19526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9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D39C38-BD1C-41EB-8259-4B41B210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1455124"/>
            <a:ext cx="8467102" cy="5175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② 营销负责流程说明：立项</a:t>
            </a:r>
            <a:endParaRPr lang="en-US" dirty="0"/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5368F8-AEBC-4E1B-846A-53D04579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36925"/>
              </p:ext>
            </p:extLst>
          </p:nvPr>
        </p:nvGraphicFramePr>
        <p:xfrm>
          <a:off x="116927" y="675026"/>
          <a:ext cx="12395286" cy="67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64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流程说明：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进入界面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</a:t>
                      </a:r>
                      <a:r>
                        <a:rPr lang="zh-CN" altLang="en-US" sz="1600" dirty="0">
                          <a:solidFill>
                            <a:srgbClr val="0070C0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营销负责流程说明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→ 成本负责流程说明 →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财务负责流程说明</a:t>
                      </a:r>
                      <a:endParaRPr lang="zh-CN" alt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软雅黑 Light" pitchFamily="34" charset="-122"/>
                        <a:ea typeface="微软雅黑 Light" pitchFamily="34" charset="-122"/>
                      </a:endParaRP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45">
                <a:tc>
                  <a:txBody>
                    <a:bodyPr/>
                    <a:lstStyle/>
                    <a:p>
                      <a:pPr marL="0" marR="0" lvl="0" indent="0" algn="l" defTabSz="11437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路径： 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PD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平台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 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费控系统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营销推广（代理）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流程导航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-&gt; 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rPr>
                        <a:t>单项营销方案</a:t>
                      </a:r>
                    </a:p>
                  </a:txBody>
                  <a:tcPr marL="96012" marR="96012" marT="48006" marB="48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标注 8">
            <a:extLst>
              <a:ext uri="{FF2B5EF4-FFF2-40B4-BE49-F238E27FC236}">
                <a16:creationId xmlns:a16="http://schemas.microsoft.com/office/drawing/2014/main" id="{F86C60AA-1931-433A-A246-F089285D42C9}"/>
              </a:ext>
            </a:extLst>
          </p:cNvPr>
          <p:cNvSpPr/>
          <p:nvPr/>
        </p:nvSpPr>
        <p:spPr bwMode="auto">
          <a:xfrm>
            <a:off x="4944052" y="3007447"/>
            <a:ext cx="5485170" cy="1013097"/>
          </a:xfrm>
          <a:prstGeom prst="wedgeRectCallout">
            <a:avLst>
              <a:gd name="adj1" fmla="val -80042"/>
              <a:gd name="adj2" fmla="val -34274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微软雅黑 Light" pitchFamily="34" charset="-122"/>
                <a:ea typeface="微软雅黑 Light" pitchFamily="34" charset="-122"/>
              </a:rPr>
              <a:t>选择策划推广类，则占用本季度本项目推广费预算</a:t>
            </a:r>
            <a:endParaRPr lang="en-US" altLang="zh-CN" dirty="0"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微软雅黑 Light" pitchFamily="34" charset="-122"/>
                <a:ea typeface="微软雅黑 Light" pitchFamily="34" charset="-122"/>
              </a:rPr>
              <a:t>选择策划推广类，会显示“是否渠道人员（自主安排）勾选框”</a:t>
            </a:r>
            <a:endParaRPr lang="en-US" altLang="zh-CN" dirty="0">
              <a:latin typeface="微软雅黑 Light" pitchFamily="34" charset="-122"/>
              <a:ea typeface="微软雅黑 Light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微软雅黑 Light" pitchFamily="34" charset="-122"/>
                <a:ea typeface="微软雅黑 Light" pitchFamily="34" charset="-122"/>
              </a:rPr>
              <a:t>“渠道人员”即“小蜜蜂”，“自主安排”即无需与第三方签订合同</a:t>
            </a:r>
            <a:endParaRPr lang="en-US" altLang="zh-CN" dirty="0"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8" name="矩形标注 8">
            <a:extLst>
              <a:ext uri="{FF2B5EF4-FFF2-40B4-BE49-F238E27FC236}">
                <a16:creationId xmlns:a16="http://schemas.microsoft.com/office/drawing/2014/main" id="{9F0498A2-E66D-42B0-BFDA-793BB68B02D4}"/>
              </a:ext>
            </a:extLst>
          </p:cNvPr>
          <p:cNvSpPr/>
          <p:nvPr/>
        </p:nvSpPr>
        <p:spPr bwMode="auto">
          <a:xfrm>
            <a:off x="5140434" y="2116736"/>
            <a:ext cx="3770671" cy="431369"/>
          </a:xfrm>
          <a:prstGeom prst="wedgeRectCallout">
            <a:avLst>
              <a:gd name="adj1" fmla="val -118747"/>
              <a:gd name="adj2" fmla="val 112570"/>
            </a:avLst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t"/>
          <a:lstStyle/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微软雅黑 Light" pitchFamily="34" charset="-122"/>
                <a:ea typeface="微软雅黑 Light" pitchFamily="34" charset="-122"/>
              </a:rPr>
              <a:t>选择代理类，则占用本季度本项目代理费预算</a:t>
            </a:r>
            <a:endParaRPr lang="en-US" dirty="0">
              <a:latin typeface="微软雅黑 Light" pitchFamily="34" charset="-122"/>
              <a:ea typeface="微软雅黑 Light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0506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12&quot;/&gt;&lt;partner val=&quot;767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1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/m_precDefault&gt;&lt;/CDefaultPrec&gt;&lt;/root&gt;"/>
  <p:tag name="ACN_DEFAULTS_TEXT_BOX_FRAME" val="TXTF_WIDTH$True|TXTF_HEIGHT$True|TXTF_TOP$True|TXTF_LEFT$True|TXTF_FILL_COLOR$True|TXTF_LINE_WEIGHT$False|TXTF_LINE_STYLE$False|TXTF_LINE_COLOR$False|TXTF_MARGIN_TOP$False|TXTF_MARGIN_BOTTOM$False|TXTF_MARGIN_LEFT$False|TXTF_MARGIN_RIGHT$False|TXTF_WORD_WRAP$True|TXTF_FIT_SHAPE$False|TXTF_ROTATION$True|TXTF_ANCHOR_POINT$False"/>
  <p:tag name="ACN_DEFAULTS_TEXT_BOX_TEXTRANGE" val="TXT_BOLD$False|TXT_ITALIC$False|TXT_UNDERLINE$False|TXT_FONT_TYPE$True|TXT_FONT_SIZE$True|TXT_FONT_COLOR$True|TXT_SHADOW$False|TXT_SCRIPT$True"/>
  <p:tag name="ACN_DEFAULTS_TEXT_BOX_PARAGRAPH" val="PARA_ALIGNMENT$False|PARA_LINE_SPACING$False|PARA_BEFORE_PARAGRAPH$False|PARA_AFTER_PARAGRAPH$False"/>
  <p:tag name="ACN_DEFAULTS_TEXT_BOX_INDENTLEVEL" val="IND_PRESERVE$True|IND_False$False|IND_ADD$False"/>
  <p:tag name="THINKCELLUNDODONOTDELETE" val="4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SubjectTitle"/>
  <p:tag name="DATE" val="23/02/2009 1:57:22 PM"/>
</p:tagLst>
</file>

<file path=ppt/theme/theme1.xml><?xml version="1.0" encoding="utf-8"?>
<a:theme xmlns:a="http://schemas.openxmlformats.org/drawingml/2006/main" name="08-0143_ARBS_template v2_GREEN">
  <a:themeElements>
    <a:clrScheme name="08-0143_ARBS_template v2_GREEN 1">
      <a:dk1>
        <a:srgbClr val="000000"/>
      </a:dk1>
      <a:lt1>
        <a:srgbClr val="FFFFFF"/>
      </a:lt1>
      <a:dk2>
        <a:srgbClr val="F8F8F8"/>
      </a:dk2>
      <a:lt2>
        <a:srgbClr val="C0C0C0"/>
      </a:lt2>
      <a:accent1>
        <a:srgbClr val="CCBB88"/>
      </a:accent1>
      <a:accent2>
        <a:srgbClr val="003344"/>
      </a:accent2>
      <a:accent3>
        <a:srgbClr val="FFFFFF"/>
      </a:accent3>
      <a:accent4>
        <a:srgbClr val="000000"/>
      </a:accent4>
      <a:accent5>
        <a:srgbClr val="E2DAC3"/>
      </a:accent5>
      <a:accent6>
        <a:srgbClr val="002D3D"/>
      </a:accent6>
      <a:hlink>
        <a:srgbClr val="666666"/>
      </a:hlink>
      <a:folHlink>
        <a:srgbClr val="AA1133"/>
      </a:folHlink>
    </a:clrScheme>
    <a:fontScheme name="08-0143_ARBS_template v2_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17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96105" tIns="48052" rIns="96105" bIns="48052" rtlCol="0" anchor="ctr">
        <a:noAutofit/>
      </a:bodyPr>
      <a:lstStyle>
        <a:defPPr>
          <a:defRPr sz="1700" dirty="0">
            <a:solidFill>
              <a:schemeClr val="accent5">
                <a:lumMod val="50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  <a:cs typeface="Helvetica Neue Light"/>
          </a:defRPr>
        </a:defPPr>
      </a:lstStyle>
    </a:txDef>
  </a:objectDefaults>
  <a:extraClrSchemeLst>
    <a:extraClrScheme>
      <a:clrScheme name="08-0143_ARBS_template v2_GREEN 1">
        <a:dk1>
          <a:srgbClr val="000000"/>
        </a:dk1>
        <a:lt1>
          <a:srgbClr val="FFFFFF"/>
        </a:lt1>
        <a:dk2>
          <a:srgbClr val="F8F8F8"/>
        </a:dk2>
        <a:lt2>
          <a:srgbClr val="C0C0C0"/>
        </a:lt2>
        <a:accent1>
          <a:srgbClr val="CCBB88"/>
        </a:accent1>
        <a:accent2>
          <a:srgbClr val="003344"/>
        </a:accent2>
        <a:accent3>
          <a:srgbClr val="FFFFFF"/>
        </a:accent3>
        <a:accent4>
          <a:srgbClr val="000000"/>
        </a:accent4>
        <a:accent5>
          <a:srgbClr val="E2DAC3"/>
        </a:accent5>
        <a:accent6>
          <a:srgbClr val="002D3D"/>
        </a:accent6>
        <a:hlink>
          <a:srgbClr val="666666"/>
        </a:hlink>
        <a:folHlink>
          <a:srgbClr val="AA11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52428</TotalTime>
  <Words>2238</Words>
  <Application>Microsoft Office PowerPoint</Application>
  <PresentationFormat>自定义</PresentationFormat>
  <Paragraphs>268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微软雅黑</vt:lpstr>
      <vt:lpstr>微软雅黑 Light</vt:lpstr>
      <vt:lpstr>Arial</vt:lpstr>
      <vt:lpstr>08-0143_ARBS_template v2_GREEN</vt:lpstr>
      <vt:lpstr>营销推广费系统使用 操作手册 </vt:lpstr>
      <vt:lpstr>说明</vt:lpstr>
      <vt:lpstr>营销推广费：一级流程</vt:lpstr>
      <vt:lpstr>重要事项说明</vt:lpstr>
      <vt:lpstr>重要事项说明</vt:lpstr>
      <vt:lpstr>营销推广费：各场景流程</vt:lpstr>
      <vt:lpstr>流程及功能说明</vt:lpstr>
      <vt:lpstr>① 进入界面</vt:lpstr>
      <vt:lpstr>② 营销负责流程说明：立项</vt:lpstr>
      <vt:lpstr>② 营销负责流程说明：付款申请</vt:lpstr>
      <vt:lpstr>② 营销负责流程说明：查询项目预算使用情况</vt:lpstr>
      <vt:lpstr>③ 成本负责流程说明：营销季度预算维护</vt:lpstr>
      <vt:lpstr>③ 成本负责流程说明：招采平台</vt:lpstr>
      <vt:lpstr>③ 成本负责流程说明：招标文件</vt:lpstr>
      <vt:lpstr>③ 成本负责流程说明：邀标单位</vt:lpstr>
      <vt:lpstr>③ 成本负责流程说明：招标平台</vt:lpstr>
      <vt:lpstr>③ 成本负责流程说明：定标</vt:lpstr>
      <vt:lpstr>③ 成本负责流程说明：营销战略媒体排期确认单</vt:lpstr>
      <vt:lpstr>③ 成本负责流程说明：合同文本</vt:lpstr>
      <vt:lpstr>③ 成本负责流程说明：合同评审</vt:lpstr>
      <vt:lpstr>③ 成本负责流程说明：合同评审</vt:lpstr>
      <vt:lpstr>④ 财务负责流程说明：付款-EAS</vt:lpstr>
      <vt:lpstr>④ 财务负责流程说明：付款-SAP</vt:lpstr>
      <vt:lpstr>PowerPoint 演示文稿</vt:lpstr>
    </vt:vector>
  </TitlesOfParts>
  <Company>D &amp; J Softech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 Jia</dc:creator>
  <cp:lastModifiedBy>dell</cp:lastModifiedBy>
  <cp:revision>4718</cp:revision>
  <cp:lastPrinted>2017-07-27T01:44:08Z</cp:lastPrinted>
  <dcterms:created xsi:type="dcterms:W3CDTF">2008-09-10T23:23:54Z</dcterms:created>
  <dcterms:modified xsi:type="dcterms:W3CDTF">2018-12-10T05:49:26Z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ients">
    <vt:lpwstr/>
  </property>
  <property fmtid="{D5CDD505-2E9C-101B-9397-08002B2CF9AE}" pid="3" name="ContentType">
    <vt:lpwstr>Document</vt:lpwstr>
  </property>
  <property fmtid="{D5CDD505-2E9C-101B-9397-08002B2CF9AE}" pid="4" name="Status">
    <vt:lpwstr>Not started</vt:lpwstr>
  </property>
</Properties>
</file>